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10" r:id="rId2"/>
    <p:sldId id="326" r:id="rId3"/>
    <p:sldId id="325" r:id="rId4"/>
    <p:sldId id="327" r:id="rId5"/>
    <p:sldId id="328" r:id="rId6"/>
    <p:sldId id="324" r:id="rId7"/>
  </p:sldIdLst>
  <p:sldSz cx="9144000" cy="5143500" type="screen16x9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60" d="100"/>
          <a:sy n="60" d="100"/>
        </p:scale>
        <p:origin x="-804" y="-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FC6D04C-9080-483D-A696-E106CDCB8F36}" type="datetimeFigureOut">
              <a:rPr lang="cs-CZ"/>
              <a:pPr>
                <a:defRPr/>
              </a:pPr>
              <a:t>18.6.2015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0F980FF-A592-4C6F-ABE6-0B385056DE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A029F-77A4-48F0-BE3E-D226E81469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CCACA-39A8-420C-86B3-48E46AB2A4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81977-1DBA-4140-A4AC-45C6C8F08E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42FE2-0C22-4B8C-8B09-DEDA0D8700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3632C-BE02-4AEF-BE74-1AF9DC830C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5F55D-58B2-48F6-A156-7AE9D2782A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5749A-9715-46AE-8D7E-EA8FB0128F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B6CB8-C95F-4ACD-94DB-83892AA9DD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ADECC-DD87-496B-9F8E-D09E189836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24F8F-61D1-4C60-B6D0-E882E44018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1207E-5DF5-48EB-B8DF-21B8772905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CD160BD-EB27-4038-86AB-BBFDF836DA9A}" type="datetimeFigureOut">
              <a:rPr lang="cs-CZ"/>
              <a:pPr>
                <a:defRPr/>
              </a:pPr>
              <a:t>18.6.2015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DD7DF-03FE-4FC9-8210-BCE1F27D83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Skupina 3"/>
          <p:cNvGrpSpPr>
            <a:grpSpLocks/>
          </p:cNvGrpSpPr>
          <p:nvPr/>
        </p:nvGrpSpPr>
        <p:grpSpPr bwMode="auto">
          <a:xfrm>
            <a:off x="0" y="3284538"/>
            <a:ext cx="9144000" cy="1858962"/>
            <a:chOff x="0" y="3284537"/>
            <a:chExt cx="9144000" cy="1858963"/>
          </a:xfrm>
        </p:grpSpPr>
        <p:pic>
          <p:nvPicPr>
            <p:cNvPr id="1034" name="Picture 3"/>
            <p:cNvPicPr>
              <a:picLocks noChangeAspect="1" noChangeArrowheads="1"/>
            </p:cNvPicPr>
            <p:nvPr userDrawn="1"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035" name="Skupina 10"/>
            <p:cNvGrpSpPr>
              <a:grpSpLocks noChangeAspect="1"/>
            </p:cNvGrpSpPr>
            <p:nvPr userDrawn="1"/>
          </p:nvGrpSpPr>
          <p:grpSpPr bwMode="auto"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/>
              </a:p>
            </p:txBody>
          </p:sp>
          <p:pic>
            <p:nvPicPr>
              <p:cNvPr id="1039" name="Picture 12"/>
              <p:cNvPicPr>
                <a:picLocks noChangeAspect="1" noChangeArrowheads="1"/>
              </p:cNvPicPr>
              <p:nvPr userDrawn="1"/>
            </p:nvPicPr>
            <p:blipFill>
              <a:blip r:embed="rId15"/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27" name="Picture 2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10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689725" y="201613"/>
            <a:ext cx="186055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419225"/>
            <a:ext cx="8229600" cy="31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3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68313" y="842963"/>
            <a:ext cx="82296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7F7C75-ED1E-491F-85E7-9E64078600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pic>
        <p:nvPicPr>
          <p:cNvPr id="1032" name="Obrázek 11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179388" y="142875"/>
            <a:ext cx="2776537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Obrázek 12"/>
          <p:cNvPicPr>
            <a:picLocks noChangeAspect="1"/>
          </p:cNvPicPr>
          <p:nvPr userDrawn="1"/>
        </p:nvPicPr>
        <p:blipFill>
          <a:blip r:embed="rId19"/>
          <a:srcRect/>
          <a:stretch>
            <a:fillRect/>
          </a:stretch>
        </p:blipFill>
        <p:spPr bwMode="auto">
          <a:xfrm>
            <a:off x="7885113" y="4418013"/>
            <a:ext cx="1077912" cy="56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tabLst>
          <a:tab pos="1790700" algn="l"/>
        </a:tabLs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ctrTitle"/>
          </p:nvPr>
        </p:nvSpPr>
        <p:spPr>
          <a:xfrm>
            <a:off x="1143000" y="1203325"/>
            <a:ext cx="6858000" cy="1428750"/>
          </a:xfrm>
        </p:spPr>
        <p:txBody>
          <a:bodyPr/>
          <a:lstStyle/>
          <a:p>
            <a:r>
              <a:rPr lang="cs-CZ" sz="1600" smtClean="0"/>
              <a:t/>
            </a:r>
            <a:br>
              <a:rPr lang="cs-CZ" sz="1600" smtClean="0"/>
            </a:b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smtClean="0"/>
              <a:t>Dotkněte se inovací</a:t>
            </a:r>
            <a:br>
              <a:rPr lang="cs-CZ" sz="1600" smtClean="0"/>
            </a:br>
            <a:r>
              <a:rPr lang="cs-CZ" sz="1600" smtClean="0"/>
              <a:t>CZ.1.07/1.3.00/51.0024</a:t>
            </a:r>
            <a:r>
              <a:rPr lang="cs-CZ" sz="2000" smtClean="0"/>
              <a:t/>
            </a:r>
            <a:br>
              <a:rPr lang="cs-CZ" sz="2000" smtClean="0"/>
            </a:b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15362" name="Podnadpis 2"/>
          <p:cNvSpPr>
            <a:spLocks noGrp="1"/>
          </p:cNvSpPr>
          <p:nvPr>
            <p:ph type="subTitle" idx="1"/>
          </p:nvPr>
        </p:nvSpPr>
        <p:spPr>
          <a:xfrm>
            <a:off x="1143000" y="1708150"/>
            <a:ext cx="6858000" cy="2235200"/>
          </a:xfrm>
        </p:spPr>
        <p:txBody>
          <a:bodyPr/>
          <a:lstStyle/>
          <a:p>
            <a:endParaRPr lang="cs-CZ" sz="3600" b="1" smtClean="0"/>
          </a:p>
          <a:p>
            <a:r>
              <a:rPr lang="cs-CZ" sz="3600" b="1" smtClean="0"/>
              <a:t>Vyjmenovaná slova po hlásce z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Podnadpis 2"/>
          <p:cNvSpPr>
            <a:spLocks noGrp="1"/>
          </p:cNvSpPr>
          <p:nvPr>
            <p:ph type="subTitle" idx="1"/>
          </p:nvPr>
        </p:nvSpPr>
        <p:spPr>
          <a:xfrm>
            <a:off x="684213" y="1303338"/>
            <a:ext cx="8208962" cy="3571875"/>
          </a:xfrm>
        </p:spPr>
        <p:txBody>
          <a:bodyPr/>
          <a:lstStyle/>
          <a:p>
            <a:pPr algn="l"/>
            <a:r>
              <a:rPr lang="cs-CZ" smtClean="0"/>
              <a:t>Škola: P 46 ZS Mánesova Otrokovice, příspěvková organizace</a:t>
            </a:r>
          </a:p>
          <a:p>
            <a:pPr algn="l"/>
            <a:r>
              <a:rPr lang="cs-CZ" smtClean="0"/>
              <a:t>Autor: Marie Pížová</a:t>
            </a:r>
          </a:p>
          <a:p>
            <a:pPr algn="l"/>
            <a:r>
              <a:rPr lang="cs-CZ" smtClean="0"/>
              <a:t>Předmět: Český jazyk</a:t>
            </a:r>
          </a:p>
          <a:p>
            <a:pPr algn="l"/>
            <a:endParaRPr lang="cs-CZ" smtClean="0"/>
          </a:p>
          <a:p>
            <a:pPr algn="l"/>
            <a:r>
              <a:rPr lang="cs-CZ" smtClean="0"/>
              <a:t>Anotace: Materiál je určen pro žáky 3. tříd k procvičení a upevnění znalostí určování a psaní správného i,í, y, ý</a:t>
            </a:r>
          </a:p>
          <a:p>
            <a:pPr algn="l"/>
            <a:endParaRPr lang="cs-CZ" smtClean="0"/>
          </a:p>
          <a:p>
            <a:pPr algn="l"/>
            <a:r>
              <a:rPr lang="cs-CZ" smtClean="0"/>
              <a:t>Materiál je zpracován v rámci projektu Dotkněte se inovací CZ.1.07/1.3.00/51.0024 </a:t>
            </a:r>
          </a:p>
          <a:p>
            <a:pPr algn="l"/>
            <a:endParaRPr lang="cs-CZ" smtClean="0"/>
          </a:p>
        </p:txBody>
      </p:sp>
      <p:sp>
        <p:nvSpPr>
          <p:cNvPr id="16386" name="Nadpis 1"/>
          <p:cNvSpPr txBox="1">
            <a:spLocks/>
          </p:cNvSpPr>
          <p:nvPr/>
        </p:nvSpPr>
        <p:spPr bwMode="auto">
          <a:xfrm>
            <a:off x="684213" y="842963"/>
            <a:ext cx="80137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tabLst>
                <a:tab pos="1790700" algn="l"/>
              </a:tabLst>
            </a:pPr>
            <a:r>
              <a:rPr lang="cs-CZ" sz="3200" b="1">
                <a:latin typeface="Calibri" pitchFamily="34" charset="0"/>
              </a:rPr>
              <a:t>Základní informace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smtClean="0"/>
              <a:t>Metodický pokyn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smtClean="0"/>
              <a:t>Popis práce s materiálem</a:t>
            </a:r>
          </a:p>
          <a:p>
            <a:pPr>
              <a:buFont typeface="Wingdings" pitchFamily="2" charset="2"/>
              <a:buChar char="Ø"/>
            </a:pPr>
            <a:r>
              <a:rPr lang="cs-CZ" sz="1800" i="1" smtClean="0"/>
              <a:t>Materiál je určen pro práci s interaktivní tabulí a tablety</a:t>
            </a:r>
          </a:p>
          <a:p>
            <a:r>
              <a:rPr lang="cs-CZ" sz="1800" smtClean="0"/>
              <a:t>Přílohy</a:t>
            </a:r>
          </a:p>
          <a:p>
            <a:pPr>
              <a:buFont typeface="Wingdings" pitchFamily="2" charset="2"/>
              <a:buChar char="Ø"/>
            </a:pPr>
            <a:r>
              <a:rPr lang="cs-CZ" sz="1800" i="1" smtClean="0"/>
              <a:t>Didaktická příprava - osobní adresář vyučujícího</a:t>
            </a:r>
          </a:p>
          <a:p>
            <a:r>
              <a:rPr lang="cs-CZ" sz="1800" smtClean="0"/>
              <a:t>Očekávání a cíle</a:t>
            </a:r>
          </a:p>
          <a:p>
            <a:pPr>
              <a:buFont typeface="Wingdings" pitchFamily="2" charset="2"/>
              <a:buChar char="Ø"/>
            </a:pPr>
            <a:r>
              <a:rPr lang="cs-CZ" sz="1800" i="1" smtClean="0"/>
              <a:t>Dle didaktické přípravy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>
          <a:xfrm>
            <a:off x="4572000" y="195263"/>
            <a:ext cx="4103688" cy="288925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Vyjmenovaná a příbuzná slova</a:t>
            </a:r>
          </a:p>
        </p:txBody>
      </p:sp>
      <p:pic>
        <p:nvPicPr>
          <p:cNvPr id="18434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563688"/>
            <a:ext cx="1535112" cy="1249362"/>
          </a:xfrm>
        </p:spPr>
      </p:pic>
      <p:pic>
        <p:nvPicPr>
          <p:cNvPr id="18435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2339975" y="1563688"/>
            <a:ext cx="1584325" cy="1008062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>
          <a:xfrm>
            <a:off x="4572000" y="195263"/>
            <a:ext cx="4103688" cy="288925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  <p:pic>
        <p:nvPicPr>
          <p:cNvPr id="18437" name="Obrázek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2932113"/>
            <a:ext cx="1800225" cy="91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Obrázek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55875" y="2832100"/>
            <a:ext cx="1439863" cy="125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Obrázek 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32363" y="1635125"/>
            <a:ext cx="24479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Příbuzná slova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Kočičí jaz_ček, jaz_kolamy, stále nez_vej, jak se naz_vá tato květina, už brz_čko půjdeš spát, uvařený jaz_k, český jaz_k, Ruz_ňské letiště, neoz_vej se stále</a:t>
            </a:r>
          </a:p>
          <a:p>
            <a:r>
              <a:rPr lang="cs-CZ" smtClean="0"/>
              <a:t>Hlasitě z_val, anglický jaz_k, z_ma, z_tra, z_moviště, německý jaz_k, nevyplazuj jaz_k, Z_kmund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>
          <a:xfrm>
            <a:off x="4572000" y="195263"/>
            <a:ext cx="4103688" cy="288925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xfrm>
            <a:off x="684213" y="842963"/>
            <a:ext cx="8013700" cy="460375"/>
          </a:xfrm>
        </p:spPr>
        <p:txBody>
          <a:bodyPr/>
          <a:lstStyle/>
          <a:p>
            <a:pPr algn="l"/>
            <a:r>
              <a:rPr lang="cs-CZ" b="1" smtClean="0"/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3" y="1419225"/>
            <a:ext cx="8002587" cy="3175000"/>
          </a:xfrm>
        </p:spPr>
        <p:txBody>
          <a:bodyPr>
            <a:normAutofit/>
          </a:bodyPr>
          <a:lstStyle/>
          <a:p>
            <a:r>
              <a:rPr lang="cs-CZ" sz="1600" smtClean="0"/>
              <a:t>Archiv autora</a:t>
            </a:r>
            <a:endParaRPr lang="cs-CZ" sz="1600" smtClean="0">
              <a:latin typeface="Arial" charset="0"/>
            </a:endParaRPr>
          </a:p>
          <a:p>
            <a:r>
              <a:rPr lang="cs-CZ" sz="1600" smtClean="0">
                <a:latin typeface="Arial" charset="0"/>
                <a:hlinkClick r:id="rId2"/>
              </a:rPr>
              <a:t>www.office.microsoft.com</a:t>
            </a:r>
            <a:endParaRPr lang="cs-CZ" sz="1600" smtClean="0">
              <a:latin typeface="Arial" charset="0"/>
            </a:endParaRPr>
          </a:p>
          <a:p>
            <a:r>
              <a:rPr lang="cs-CZ" sz="1600" smtClean="0">
                <a:latin typeface="Arial" charset="0"/>
              </a:rPr>
              <a:t>www.pixabay.com</a:t>
            </a:r>
          </a:p>
          <a:p>
            <a:pPr>
              <a:buFont typeface="Arial" charset="0"/>
              <a:buNone/>
            </a:pPr>
            <a:endParaRPr lang="cs-CZ" sz="1600" smtClean="0"/>
          </a:p>
          <a:p>
            <a:pPr>
              <a:buFont typeface="Arial" charset="0"/>
              <a:buNone/>
            </a:pPr>
            <a:endParaRPr lang="cs-CZ" smtClean="0"/>
          </a:p>
          <a:p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>
          <a:xfrm>
            <a:off x="4572000" y="195263"/>
            <a:ext cx="4103688" cy="288925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</TotalTime>
  <Words>129</Words>
  <Application>Microsoft Office PowerPoint</Application>
  <PresentationFormat>On-screen Show (16:9)</PresentationFormat>
  <Paragraphs>28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11" baseType="lpstr">
      <vt:lpstr>Calibri</vt:lpstr>
      <vt:lpstr>Arial</vt:lpstr>
      <vt:lpstr>Wingdings</vt:lpstr>
      <vt:lpstr>boxed_powerpoint_16x9_2012-08</vt:lpstr>
      <vt:lpstr>boxed_powerpoint_16x9_2012-08</vt:lpstr>
      <vt:lpstr>  Dotkněte se inovací CZ.1.07/1.3.00/51.0024  </vt:lpstr>
      <vt:lpstr>Snímek 2</vt:lpstr>
      <vt:lpstr>Metodický pokyn</vt:lpstr>
      <vt:lpstr>Vyjmenovaná a příbuzná slova</vt:lpstr>
      <vt:lpstr>Příbuzná slova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23</cp:revision>
  <dcterms:created xsi:type="dcterms:W3CDTF">2014-10-07T08:27:59Z</dcterms:created>
  <dcterms:modified xsi:type="dcterms:W3CDTF">2015-06-18T19:07:59Z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  <property fmtid="{D5CDD505-2E9C-101B-9397-08002B2CF9AE}" pid="4" name="SharedWithUsers">
    <vt:lpwstr/>
  </property>
</Properties>
</file>