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customXml/itemProps1.xml" ContentType="application/vnd.openxmlformats-officedocument.customXmlProperties+xml"/>
  <Override PartName="/customXml/itemProps2.xml" ContentType="application/vnd.openxmlformats-officedocument.customXmlProperties+xml"/>
  <Override PartName="/customXml/itemProps3.xml" ContentType="application/vnd.openxmlformats-officedocument.customXmlProperties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notesMasters/notesMaster1.xml" ContentType="application/vnd.openxmlformats-officedocument.presentationml.notes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theme/theme2.xml" ContentType="application/vnd.openxmlformats-officedocument.theme+xml"/>
  <Override PartName="/docProps/core.xml" ContentType="application/vnd.openxmlformats-package.core-properties+xml"/>
  <Override PartName="/docProps/app.xml" ContentType="application/vnd.openxmlformats-officedocument.extended-properties+xml"/>
  <Override PartName="/docProps/custom.xml" ContentType="application/vnd.openxmlformats-officedocument.custom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5" Type="http://schemas.openxmlformats.org/officeDocument/2006/relationships/custom-properties" Target="docProps/custom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4"/>
  </p:sldMasterIdLst>
  <p:notesMasterIdLst>
    <p:notesMasterId r:id="rId20"/>
  </p:notesMasterIdLst>
  <p:sldIdLst>
    <p:sldId id="310" r:id="rId5"/>
    <p:sldId id="326" r:id="rId6"/>
    <p:sldId id="325" r:id="rId7"/>
    <p:sldId id="327" r:id="rId8"/>
    <p:sldId id="328" r:id="rId9"/>
    <p:sldId id="329" r:id="rId10"/>
    <p:sldId id="330" r:id="rId11"/>
    <p:sldId id="331" r:id="rId12"/>
    <p:sldId id="332" r:id="rId13"/>
    <p:sldId id="333" r:id="rId14"/>
    <p:sldId id="334" r:id="rId15"/>
    <p:sldId id="335" r:id="rId16"/>
    <p:sldId id="336" r:id="rId17"/>
    <p:sldId id="324" r:id="rId18"/>
    <p:sldId id="337" r:id="rId19"/>
  </p:sldIdLst>
  <p:sldSz cx="9144000" cy="5143500" type="screen16x9"/>
  <p:notesSz cx="6858000" cy="9144000"/>
  <p:defaultTextStyle>
    <a:defPPr>
      <a:defRPr lang="cs-CZ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 xmlns="">
        <p15:guide id="1" orient="horz" pos="162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  <p:ext uri="{2D200454-40CA-4A62-9FC3-DE9A4176ACB9}">
      <p15:notesGuideLst xmlns:p15="http://schemas.microsoft.com/office/powerpoint/2012/main" xmlns="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xmlns="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Střední styl 2 – zvýraznění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  <a:tblStyle styleId="{B301B821-A1FF-4177-AEE7-76D212191A09}" styleName="Střední styl 1 – zvýraznění 1">
    <a:wholeTbl>
      <a:tcTxStyle>
        <a:fontRef idx="minor">
          <a:scrgbClr r="0" g="0" b="0"/>
        </a:fontRef>
        <a:schemeClr val="dk1"/>
      </a:tcTxStyle>
      <a:tcStyle>
        <a:tcBdr>
          <a:left>
            <a:ln w="12700" cmpd="sng">
              <a:solidFill>
                <a:schemeClr val="accent1"/>
              </a:solidFill>
            </a:ln>
          </a:left>
          <a:right>
            <a:ln w="12700" cmpd="sng">
              <a:solidFill>
                <a:schemeClr val="accent1"/>
              </a:solidFill>
            </a:ln>
          </a:right>
          <a:top>
            <a:ln w="12700" cmpd="sng">
              <a:solidFill>
                <a:schemeClr val="accent1"/>
              </a:solidFill>
            </a:ln>
          </a:top>
          <a:bottom>
            <a:ln w="12700" cmpd="sng">
              <a:solidFill>
                <a:schemeClr val="accent1"/>
              </a:solidFill>
            </a:ln>
          </a:bottom>
          <a:insideH>
            <a:ln w="12700" cmpd="sng">
              <a:solidFill>
                <a:schemeClr val="accent1"/>
              </a:solidFill>
            </a:ln>
          </a:insideH>
          <a:insideV>
            <a:ln>
              <a:noFill/>
            </a:ln>
          </a:insideV>
        </a:tcBdr>
        <a:fill>
          <a:solidFill>
            <a:schemeClr val="lt1"/>
          </a:solidFill>
        </a:fill>
      </a:tcStyle>
    </a:wholeTbl>
    <a:band1H>
      <a:tcStyle>
        <a:tcBdr/>
        <a:fill>
          <a:solidFill>
            <a:schemeClr val="accent1">
              <a:tint val="20000"/>
            </a:schemeClr>
          </a:solidFill>
        </a:fill>
      </a:tcStyle>
    </a:band1H>
    <a:band1V>
      <a:tcStyle>
        <a:tcBdr/>
        <a:fill>
          <a:solidFill>
            <a:schemeClr val="accent1">
              <a:tint val="20000"/>
            </a:schemeClr>
          </a:solidFill>
        </a:fill>
      </a:tcStyle>
    </a:band1V>
    <a:lastCol>
      <a:tcTxStyle b="on"/>
      <a:tcStyle>
        <a:tcBdr/>
      </a:tcStyle>
    </a:lastCol>
    <a:firstCol>
      <a:tcTxStyle b="on"/>
      <a:tcStyle>
        <a:tcBdr/>
      </a:tcStyle>
    </a:firstCol>
    <a:lastRow>
      <a:tcTxStyle b="on"/>
      <a:tcStyle>
        <a:tcBdr>
          <a:top>
            <a:ln w="50800" cmpd="dbl">
              <a:solidFill>
                <a:schemeClr val="accent1"/>
              </a:solidFill>
            </a:ln>
          </a:top>
        </a:tcBdr>
        <a:fill>
          <a:solidFill>
            <a:schemeClr val="lt1"/>
          </a:solidFill>
        </a:fill>
      </a:tcStyle>
    </a:lastRow>
    <a:firstRow>
      <a:tcTxStyle b="on">
        <a:fontRef idx="minor">
          <a:scrgbClr r="0" g="0" b="0"/>
        </a:fontRef>
        <a:schemeClr val="lt1"/>
      </a:tcTxStyle>
      <a:tcStyle>
        <a:tcBdr/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4994" autoAdjust="0"/>
    <p:restoredTop sz="96866" autoAdjust="0"/>
  </p:normalViewPr>
  <p:slideViewPr>
    <p:cSldViewPr>
      <p:cViewPr varScale="1">
        <p:scale>
          <a:sx n="156" d="100"/>
          <a:sy n="156" d="100"/>
        </p:scale>
        <p:origin x="-324" y="-90"/>
      </p:cViewPr>
      <p:guideLst>
        <p:guide orient="horz" pos="1620"/>
        <p:guide pos="2880"/>
      </p:guideLst>
    </p:cSldViewPr>
  </p:slideViewPr>
  <p:outlineViewPr>
    <p:cViewPr>
      <p:scale>
        <a:sx n="33" d="100"/>
        <a:sy n="33" d="100"/>
      </p:scale>
      <p:origin x="0" y="-18"/>
    </p:cViewPr>
  </p:outlineViewPr>
  <p:notesTextViewPr>
    <p:cViewPr>
      <p:scale>
        <a:sx n="1" d="1"/>
        <a:sy n="1" d="1"/>
      </p:scale>
      <p:origin x="0" y="0"/>
    </p:cViewPr>
  </p:notesTextViewPr>
  <p:sorterViewPr>
    <p:cViewPr>
      <p:scale>
        <a:sx n="100" d="100"/>
        <a:sy n="100" d="100"/>
      </p:scale>
      <p:origin x="0" y="0"/>
    </p:cViewPr>
  </p:sorterViewPr>
  <p:notesViewPr>
    <p:cSldViewPr>
      <p:cViewPr varScale="1">
        <p:scale>
          <a:sx n="101" d="100"/>
          <a:sy n="101" d="100"/>
        </p:scale>
        <p:origin x="2670" y="72"/>
      </p:cViewPr>
      <p:guideLst/>
    </p:cSldViewPr>
  </p:notes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4.xml"/><Relationship Id="rId13" Type="http://schemas.openxmlformats.org/officeDocument/2006/relationships/slide" Target="slides/slide9.xml"/><Relationship Id="rId18" Type="http://schemas.openxmlformats.org/officeDocument/2006/relationships/slide" Target="slides/slide14.xml"/><Relationship Id="rId3" Type="http://schemas.openxmlformats.org/officeDocument/2006/relationships/customXml" Target="../customXml/item3.xml"/><Relationship Id="rId21" Type="http://schemas.openxmlformats.org/officeDocument/2006/relationships/presProps" Target="presProps.xml"/><Relationship Id="rId7" Type="http://schemas.openxmlformats.org/officeDocument/2006/relationships/slide" Target="slides/slide3.xml"/><Relationship Id="rId12" Type="http://schemas.openxmlformats.org/officeDocument/2006/relationships/slide" Target="slides/slide8.xml"/><Relationship Id="rId17" Type="http://schemas.openxmlformats.org/officeDocument/2006/relationships/slide" Target="slides/slide13.xml"/><Relationship Id="rId2" Type="http://schemas.openxmlformats.org/officeDocument/2006/relationships/customXml" Target="../customXml/item2.xml"/><Relationship Id="rId16" Type="http://schemas.openxmlformats.org/officeDocument/2006/relationships/slide" Target="slides/slide12.xml"/><Relationship Id="rId20" Type="http://schemas.openxmlformats.org/officeDocument/2006/relationships/notesMaster" Target="notesMasters/notesMaster1.xml"/><Relationship Id="rId1" Type="http://schemas.openxmlformats.org/officeDocument/2006/relationships/customXml" Target="../customXml/item1.xml"/><Relationship Id="rId6" Type="http://schemas.openxmlformats.org/officeDocument/2006/relationships/slide" Target="slides/slide2.xml"/><Relationship Id="rId11" Type="http://schemas.openxmlformats.org/officeDocument/2006/relationships/slide" Target="slides/slide7.xml"/><Relationship Id="rId24" Type="http://schemas.openxmlformats.org/officeDocument/2006/relationships/tableStyles" Target="tableStyles.xml"/><Relationship Id="rId5" Type="http://schemas.openxmlformats.org/officeDocument/2006/relationships/slide" Target="slides/slide1.xml"/><Relationship Id="rId15" Type="http://schemas.openxmlformats.org/officeDocument/2006/relationships/slide" Target="slides/slide11.xml"/><Relationship Id="rId23" Type="http://schemas.openxmlformats.org/officeDocument/2006/relationships/theme" Target="theme/theme1.xml"/><Relationship Id="rId10" Type="http://schemas.openxmlformats.org/officeDocument/2006/relationships/slide" Target="slides/slide6.xml"/><Relationship Id="rId19" Type="http://schemas.openxmlformats.org/officeDocument/2006/relationships/slide" Target="slides/slide15.xml"/><Relationship Id="rId4" Type="http://schemas.openxmlformats.org/officeDocument/2006/relationships/slideMaster" Target="slideMasters/slideMaster1.xml"/><Relationship Id="rId9" Type="http://schemas.openxmlformats.org/officeDocument/2006/relationships/slide" Target="slides/slide5.xml"/><Relationship Id="rId14" Type="http://schemas.openxmlformats.org/officeDocument/2006/relationships/slide" Target="slides/slide10.xml"/><Relationship Id="rId22" Type="http://schemas.openxmlformats.org/officeDocument/2006/relationships/viewProps" Target="viewProps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0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884613" y="0"/>
            <a:ext cx="2971800" cy="458788"/>
          </a:xfrm>
          <a:prstGeom prst="rect">
            <a:avLst/>
          </a:prstGeom>
        </p:spPr>
        <p:txBody>
          <a:bodyPr vert="horz" lIns="91440" tIns="45720" rIns="91440" bIns="45720" rtlCol="0"/>
          <a:lstStyle>
            <a:lvl1pPr algn="r">
              <a:defRPr sz="1200"/>
            </a:lvl1pPr>
          </a:lstStyle>
          <a:p>
            <a:fld id="{398835A4-60F7-44ED-8EFD-BEEA171BCEF9}" type="datetimeFigureOut">
              <a:rPr lang="cs-CZ" smtClean="0"/>
              <a:t>3.6.2015</a:t>
            </a:fld>
            <a:endParaRPr lang="cs-CZ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685800" y="1143000"/>
            <a:ext cx="5486400" cy="30861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1440" tIns="45720" rIns="91440" bIns="45720" rtlCol="0" anchor="ctr"/>
          <a:lstStyle/>
          <a:p>
            <a:endParaRPr lang="cs-CZ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5800" y="4400550"/>
            <a:ext cx="5486400" cy="3600450"/>
          </a:xfrm>
          <a:prstGeom prst="rect">
            <a:avLst/>
          </a:prstGeom>
        </p:spPr>
        <p:txBody>
          <a:bodyPr vert="horz" lIns="91440" tIns="45720" rIns="91440" bIns="45720" rtlCol="0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cs-CZ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0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200"/>
            </a:lvl1pPr>
          </a:lstStyle>
          <a:p>
            <a:endParaRPr lang="cs-CZ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884613" y="8685213"/>
            <a:ext cx="2971800" cy="4587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r">
              <a:defRPr sz="1200"/>
            </a:lvl1pPr>
          </a:lstStyle>
          <a:p>
            <a:fld id="{32B72D31-BA1C-4AC9-9613-9D2BCD5B9C2A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844312603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1597819"/>
            <a:ext cx="7772400" cy="1102519"/>
          </a:xfrm>
        </p:spPr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2914650"/>
            <a:ext cx="6400800" cy="131445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066410126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274105537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3305176"/>
            <a:ext cx="7772400" cy="1021556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180035"/>
            <a:ext cx="7772400" cy="1125140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866745186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347613"/>
            <a:ext cx="4038600" cy="3247009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7770905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347614"/>
            <a:ext cx="4040188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1923678"/>
            <a:ext cx="4040188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6" y="1347614"/>
            <a:ext cx="4041775" cy="576064"/>
          </a:xfrm>
        </p:spPr>
        <p:txBody>
          <a:bodyPr anchor="b">
            <a:noAutofit/>
          </a:bodyPr>
          <a:lstStyle>
            <a:lvl1pPr marL="0" indent="0">
              <a:buNone/>
              <a:defRPr sz="20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6" y="1923678"/>
            <a:ext cx="4041775" cy="2670944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 dirty="0"/>
          </a:p>
        </p:txBody>
      </p:sp>
      <p:sp>
        <p:nvSpPr>
          <p:cNvPr id="9" name="Zástupný symbol pro číslo snímku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10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93859089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5" name="Zástupný symbol pro číslo snímku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6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671251781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Zástupný symbol pro číslo snímku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5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967685668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1" y="843558"/>
            <a:ext cx="3008313" cy="57606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843557"/>
            <a:ext cx="5111750" cy="375106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1" y="1419621"/>
            <a:ext cx="3008313" cy="3175001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814631683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3600450"/>
            <a:ext cx="5486400" cy="425054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843558"/>
            <a:ext cx="5486400" cy="2702123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r>
              <a:rPr lang="cs-CZ" smtClean="0"/>
              <a:t>Kliknutím na ikonu přidáte obrázek.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4025503"/>
            <a:ext cx="5486400" cy="603647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cs-CZ" smtClean="0"/>
              <a:t>Kliknutím lze upravit styly předlohy textu.</a:t>
            </a:r>
          </a:p>
        </p:txBody>
      </p:sp>
      <p:sp>
        <p:nvSpPr>
          <p:cNvPr id="7" name="Zástupný symbol pro číslo snímku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8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3752470974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1653088353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 userDrawn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843557"/>
            <a:ext cx="2057400" cy="3751065"/>
          </a:xfrm>
        </p:spPr>
        <p:txBody>
          <a:bodyPr vert="eaVert"/>
          <a:lstStyle/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843557"/>
            <a:ext cx="6019800" cy="3751065"/>
          </a:xfrm>
        </p:spPr>
        <p:txBody>
          <a:bodyPr vert="eaVert"/>
          <a:lstStyle/>
          <a:p>
            <a:pPr lvl="0"/>
            <a:r>
              <a:rPr lang="cs-CZ" smtClean="0"/>
              <a:t>Kliknutím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sp>
        <p:nvSpPr>
          <p:cNvPr id="7" name="Zástupný symbol pro text 7"/>
          <p:cNvSpPr>
            <a:spLocks noGrp="1"/>
          </p:cNvSpPr>
          <p:nvPr>
            <p:ph type="body" sz="quarter" idx="13" hasCustomPrompt="1"/>
          </p:nvPr>
        </p:nvSpPr>
        <p:spPr>
          <a:xfrm>
            <a:off x="4572000" y="195486"/>
            <a:ext cx="4104456" cy="288032"/>
          </a:xfrm>
        </p:spPr>
        <p:txBody>
          <a:bodyPr>
            <a:normAutofit/>
          </a:bodyPr>
          <a:lstStyle>
            <a:lvl1pPr marL="0" indent="0" algn="ctr">
              <a:buNone/>
              <a:defRPr sz="1600"/>
            </a:lvl1pPr>
          </a:lstStyle>
          <a:p>
            <a:pPr lvl="0"/>
            <a:r>
              <a:rPr lang="cs-CZ" dirty="0" smtClean="0"/>
              <a:t>Kliknutím lze upravit styl.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319095527"/>
      </p:ext>
    </p:extLst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>
  <p:cSld name="1_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841772"/>
            <a:ext cx="6858000" cy="17907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cs-CZ" smtClean="0"/>
              <a:t>Kliknutím lze upravit styl.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2701528"/>
            <a:ext cx="6858000" cy="124182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cs-CZ" smtClean="0"/>
              <a:t>Kliknutím lze upravit styl předlohy.</a:t>
            </a:r>
            <a:endParaRPr lang="cs-CZ"/>
          </a:p>
        </p:txBody>
      </p:sp>
      <p:sp>
        <p:nvSpPr>
          <p:cNvPr id="4" name="Zástupný symbol pro datum 3"/>
          <p:cNvSpPr>
            <a:spLocks noGrp="1"/>
          </p:cNvSpPr>
          <p:nvPr>
            <p:ph type="dt" sz="half" idx="10"/>
          </p:nvPr>
        </p:nvSpPr>
        <p:spPr>
          <a:xfrm>
            <a:off x="628650" y="4767263"/>
            <a:ext cx="2057400" cy="273844"/>
          </a:xfrm>
          <a:prstGeom prst="rect">
            <a:avLst/>
          </a:prstGeom>
        </p:spPr>
        <p:txBody>
          <a:bodyPr/>
          <a:lstStyle/>
          <a:p>
            <a:fld id="{8A3A43DF-04A3-4662-88CA-28FDED1CFC09}" type="datetimeFigureOut">
              <a:rPr lang="cs-CZ" smtClean="0"/>
              <a:t>3.6.2015</a:t>
            </a:fld>
            <a:endParaRPr lang="cs-CZ"/>
          </a:p>
        </p:txBody>
      </p:sp>
      <p:sp>
        <p:nvSpPr>
          <p:cNvPr id="5" name="Zástupný symbol pro zápatí 4"/>
          <p:cNvSpPr>
            <a:spLocks noGrp="1"/>
          </p:cNvSpPr>
          <p:nvPr>
            <p:ph type="ftr" sz="quarter" idx="11"/>
          </p:nvPr>
        </p:nvSpPr>
        <p:spPr>
          <a:xfrm>
            <a:off x="3028950" y="4767263"/>
            <a:ext cx="3086100" cy="273844"/>
          </a:xfrm>
          <a:prstGeom prst="rect">
            <a:avLst/>
          </a:prstGeom>
        </p:spPr>
        <p:txBody>
          <a:bodyPr/>
          <a:lstStyle/>
          <a:p>
            <a:endParaRPr lang="cs-CZ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2D58ADA-DDE5-40A5-9BF1-B0BC81F4C7C5}" type="slidenum">
              <a:rPr lang="cs-CZ" smtClean="0"/>
              <a:t>‹#›</a:t>
            </a:fld>
            <a:endParaRPr lang="cs-CZ"/>
          </a:p>
        </p:txBody>
      </p:sp>
    </p:spTree>
    <p:extLst>
      <p:ext uri="{BB962C8B-B14F-4D97-AF65-F5344CB8AC3E}">
        <p14:creationId xmlns:p14="http://schemas.microsoft.com/office/powerpoint/2010/main" val="58001984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theme" Target="../theme/theme1.xml"/><Relationship Id="rId18" Type="http://schemas.openxmlformats.org/officeDocument/2006/relationships/image" Target="../media/image5.png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image" Target="../media/image4.png"/><Relationship Id="rId2" Type="http://schemas.openxmlformats.org/officeDocument/2006/relationships/slideLayout" Target="../slideLayouts/slideLayout2.xml"/><Relationship Id="rId16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image" Target="../media/image2.png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6.jpe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image" Target="../media/image1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pSp>
        <p:nvGrpSpPr>
          <p:cNvPr id="4" name="Skupina 3"/>
          <p:cNvGrpSpPr/>
          <p:nvPr/>
        </p:nvGrpSpPr>
        <p:grpSpPr>
          <a:xfrm>
            <a:off x="0" y="3284537"/>
            <a:ext cx="9144000" cy="1858963"/>
            <a:chOff x="0" y="3284537"/>
            <a:chExt cx="9144000" cy="1858963"/>
          </a:xfrm>
        </p:grpSpPr>
        <p:pic>
          <p:nvPicPr>
            <p:cNvPr id="1027" name="Picture 3"/>
            <p:cNvPicPr>
              <a:picLocks noChangeAspect="1" noChangeArrowheads="1"/>
            </p:cNvPicPr>
            <p:nvPr userDrawn="1"/>
          </p:nvPicPr>
          <p:blipFill>
            <a:blip r:embed="rId14">
              <a:extLst>
                <a:ext uri="{28A0092B-C50C-407E-A947-70E740481C1C}">
                  <a14:useLocalDpi xmlns:a14="http://schemas.microsoft.com/office/drawing/2010/main" val="0"/>
                </a:ext>
              </a:extLst>
            </a:blip>
            <a:srcRect/>
            <a:stretch>
              <a:fillRect/>
            </a:stretch>
          </p:blipFill>
          <p:spPr bwMode="auto">
            <a:xfrm>
              <a:off x="0" y="3284537"/>
              <a:ext cx="9144000" cy="1858963"/>
            </a:xfrm>
            <a:prstGeom prst="rect">
              <a:avLst/>
            </a:prstGeom>
            <a:noFill/>
            <a:ln>
              <a:noFill/>
            </a:ln>
            <a:effectLst/>
            <a:extLst>
              <a:ext uri="{909E8E84-426E-40DD-AFC4-6F175D3DCCD1}">
                <a14:hiddenFill xmlns:a14="http://schemas.microsoft.com/office/drawing/2010/main">
                  <a:solidFill>
                    <a:schemeClr val="accent1"/>
                  </a:solidFill>
                </a14:hiddenFill>
              </a:ext>
              <a:ext uri="{91240B29-F687-4F45-9708-019B960494DF}">
                <a14:hiddenLine xmlns:a14="http://schemas.microsoft.com/office/drawing/2010/main" w="9525">
                  <a:solidFill>
                    <a:schemeClr val="tx1"/>
                  </a:solidFill>
                  <a:miter lim="800000"/>
                  <a:headEnd/>
                  <a:tailEnd/>
                </a14:hiddenLine>
              </a:ext>
              <a:ext uri="{AF507438-7753-43E0-B8FC-AC1667EBCBE1}">
                <a14:hiddenEffects xmlns:a14="http://schemas.microsoft.com/office/drawing/2010/main">
                  <a:effectLst>
                    <a:outerShdw dist="35921" dir="2700000" algn="ctr" rotWithShape="0">
                      <a:schemeClr val="bg2"/>
                    </a:outerShdw>
                  </a:effectLst>
                </a14:hiddenEffects>
              </a:ext>
            </a:extLst>
          </p:spPr>
        </p:pic>
        <p:grpSp>
          <p:nvGrpSpPr>
            <p:cNvPr id="11" name="Skupina 10"/>
            <p:cNvGrpSpPr>
              <a:grpSpLocks noChangeAspect="1"/>
            </p:cNvGrpSpPr>
            <p:nvPr userDrawn="1"/>
          </p:nvGrpSpPr>
          <p:grpSpPr>
            <a:xfrm>
              <a:off x="35536" y="4300030"/>
              <a:ext cx="720000" cy="792000"/>
              <a:chOff x="23056" y="6093296"/>
              <a:chExt cx="720000" cy="792000"/>
            </a:xfrm>
          </p:grpSpPr>
          <p:sp>
            <p:nvSpPr>
              <p:cNvPr id="15" name="Zaoblený obdélník 14"/>
              <p:cNvSpPr/>
              <p:nvPr userDrawn="1"/>
            </p:nvSpPr>
            <p:spPr>
              <a:xfrm>
                <a:off x="23056" y="6093296"/>
                <a:ext cx="720000" cy="792000"/>
              </a:xfrm>
              <a:prstGeom prst="roundRect">
                <a:avLst/>
              </a:prstGeom>
              <a:ln>
                <a:noFill/>
              </a:ln>
              <a:effectLst>
                <a:softEdge rad="31750"/>
              </a:effectLst>
            </p:spPr>
            <p:style>
              <a:lnRef idx="2">
                <a:schemeClr val="accent5"/>
              </a:lnRef>
              <a:fillRef idx="1">
                <a:schemeClr val="lt1"/>
              </a:fillRef>
              <a:effectRef idx="0">
                <a:schemeClr val="accent5"/>
              </a:effectRef>
              <a:fontRef idx="minor">
                <a:schemeClr val="dk1"/>
              </a:fontRef>
            </p:style>
            <p:txBody>
              <a:bodyPr rtlCol="0" anchor="ctr"/>
              <a:lstStyle/>
              <a:p>
                <a:pPr algn="ctr"/>
                <a:endParaRPr lang="cs-CZ"/>
              </a:p>
            </p:txBody>
          </p:sp>
          <p:pic>
            <p:nvPicPr>
              <p:cNvPr id="16" name="Picture 12"/>
              <p:cNvPicPr>
                <a:picLocks noChangeAspect="1" noChangeArrowheads="1"/>
              </p:cNvPicPr>
              <p:nvPr userDrawn="1"/>
            </p:nvPicPr>
            <p:blipFill>
              <a:blip r:embed="rId15" cstate="print">
                <a:extLst>
                  <a:ext uri="{28A0092B-C50C-407E-A947-70E740481C1C}">
                    <a14:useLocalDpi xmlns:a14="http://schemas.microsoft.com/office/drawing/2010/main" val="0"/>
                  </a:ext>
                </a:extLst>
              </a:blip>
              <a:srcRect/>
              <a:stretch>
                <a:fillRect/>
              </a:stretch>
            </p:blipFill>
            <p:spPr bwMode="auto">
              <a:xfrm>
                <a:off x="70861" y="6201296"/>
                <a:ext cx="624390" cy="576000"/>
              </a:xfrm>
              <a:prstGeom prst="rect">
                <a:avLst/>
              </a:prstGeom>
              <a:noFill/>
              <a:ln>
                <a:noFill/>
              </a:ln>
              <a:effectLst/>
              <a:extLst>
                <a:ext uri="{909E8E84-426E-40DD-AFC4-6F175D3DCCD1}">
                  <a14:hiddenFill xmlns:a14="http://schemas.microsoft.com/office/drawing/2010/main">
                    <a:solidFill>
                      <a:schemeClr val="accent1"/>
                    </a:solidFill>
                  </a14:hiddenFill>
                </a:ext>
                <a:ext uri="{91240B29-F687-4F45-9708-019B960494DF}">
                  <a14:hiddenLine xmlns:a14="http://schemas.microsoft.com/office/drawing/2010/main" w="9525">
                    <a:solidFill>
                      <a:schemeClr val="tx1"/>
                    </a:solidFill>
                    <a:miter lim="800000"/>
                    <a:headEnd/>
                    <a:tailEnd/>
                  </a14:hiddenLine>
                </a:ext>
                <a:ext uri="{AF507438-7753-43E0-B8FC-AC1667EBCBE1}">
                  <a14:hiddenEffects xmlns:a14="http://schemas.microsoft.com/office/drawing/2010/main">
                    <a:effectLst>
                      <a:outerShdw dist="35921" dir="2700000" algn="ctr" rotWithShape="0">
                        <a:schemeClr val="bg2"/>
                      </a:outerShdw>
                    </a:effectLst>
                  </a14:hiddenEffects>
                </a:ext>
              </a:extLst>
            </p:spPr>
          </p:pic>
        </p:grpSp>
      </p:grpSp>
      <p:pic>
        <p:nvPicPr>
          <p:cNvPr id="1026" name="Picture 2"/>
          <p:cNvPicPr>
            <a:picLocks noChangeAspect="1" noChangeArrowheads="1"/>
          </p:cNvPicPr>
          <p:nvPr/>
        </p:nvPicPr>
        <p:blipFill>
          <a:blip r:embed="rId16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0" y="0"/>
            <a:ext cx="9144000" cy="1858963"/>
          </a:xfrm>
          <a:prstGeom prst="rect">
            <a:avLst/>
          </a:prstGeom>
          <a:noFill/>
          <a:ln>
            <a:noFill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91240B29-F687-4F45-9708-019B960494DF}">
              <a14:hiddenLine xmlns:a14="http://schemas.microsoft.com/office/drawing/2010/main" w="9525">
                <a:solidFill>
                  <a:schemeClr val="tx1"/>
                </a:solidFill>
                <a:miter lim="800000"/>
                <a:headEnd/>
                <a:tailEnd/>
              </a14:hiddenLine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pic>
        <p:nvPicPr>
          <p:cNvPr id="7" name="Picture 10"/>
          <p:cNvPicPr>
            <a:picLocks noChangeAspect="1" noChangeArrowheads="1"/>
          </p:cNvPicPr>
          <p:nvPr/>
        </p:nvPicPr>
        <p:blipFill>
          <a:blip r:embed="rId17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688965" y="201165"/>
            <a:ext cx="1862069" cy="540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  <a:extLst>
            <a:ext uri="{909E8E84-426E-40DD-AFC4-6F175D3DCCD1}">
              <a14:hiddenFill xmlns:a14="http://schemas.microsoft.com/office/drawing/2010/main">
                <a:solidFill>
                  <a:schemeClr val="accent1"/>
                </a:solidFill>
              </a14:hiddenFill>
            </a:ext>
            <a:ext uri="{AF507438-7753-43E0-B8FC-AC1667EBCBE1}">
              <a14:hiddenEffects xmlns:a14="http://schemas.microsoft.com/office/drawing/2010/main">
                <a:effectLst>
                  <a:outerShdw dist="35921" dir="2700000" algn="ctr" rotWithShape="0">
                    <a:schemeClr val="bg2"/>
                  </a:outerShdw>
                </a:effectLst>
              </a14:hiddenEffects>
            </a:ext>
          </a:extLst>
        </p:spPr>
      </p:pic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419623"/>
            <a:ext cx="8229600" cy="3175000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cs-CZ" dirty="0" smtClean="0"/>
              <a:t>Kliknutím lze upravit styly předlohy textu.</a:t>
            </a:r>
          </a:p>
          <a:p>
            <a:pPr lvl="1"/>
            <a:r>
              <a:rPr lang="cs-CZ" dirty="0" smtClean="0"/>
              <a:t>Druhá úroveň</a:t>
            </a:r>
          </a:p>
          <a:p>
            <a:pPr lvl="2"/>
            <a:r>
              <a:rPr lang="cs-CZ" dirty="0" smtClean="0"/>
              <a:t>Třetí úroveň</a:t>
            </a:r>
          </a:p>
          <a:p>
            <a:pPr lvl="3"/>
            <a:r>
              <a:rPr lang="cs-CZ" dirty="0" smtClean="0"/>
              <a:t>Čtvrtá úroveň</a:t>
            </a:r>
          </a:p>
          <a:p>
            <a:pPr lvl="4"/>
            <a:r>
              <a:rPr lang="cs-CZ" dirty="0" smtClean="0"/>
              <a:t>Pátá úroveň</a:t>
            </a:r>
            <a:endParaRPr lang="cs-CZ" dirty="0"/>
          </a:p>
        </p:txBody>
      </p:sp>
      <p:sp>
        <p:nvSpPr>
          <p:cNvPr id="2" name="Zástupný symbol pro nadpis 1"/>
          <p:cNvSpPr>
            <a:spLocks noGrp="1"/>
          </p:cNvSpPr>
          <p:nvPr>
            <p:ph type="title"/>
          </p:nvPr>
        </p:nvSpPr>
        <p:spPr>
          <a:xfrm>
            <a:off x="467544" y="843558"/>
            <a:ext cx="8229600" cy="459000"/>
          </a:xfrm>
          <a:prstGeom prst="rect">
            <a:avLst/>
          </a:prstGeom>
        </p:spPr>
        <p:txBody>
          <a:bodyPr vert="horz" lIns="91440" tIns="45720" rIns="91440" bIns="45720" rtlCol="0" anchor="ctr">
            <a:noAutofit/>
          </a:bodyPr>
          <a:lstStyle/>
          <a:p>
            <a:r>
              <a:rPr lang="cs-CZ" dirty="0" smtClean="0"/>
              <a:t>Kliknutím lze upravit styl.</a:t>
            </a:r>
            <a:endParaRPr lang="cs-CZ" dirty="0"/>
          </a:p>
        </p:txBody>
      </p:sp>
      <p:sp>
        <p:nvSpPr>
          <p:cNvPr id="6" name="Zástupný symbol pro číslo snímku 5"/>
          <p:cNvSpPr>
            <a:spLocks noGrp="1"/>
          </p:cNvSpPr>
          <p:nvPr>
            <p:ph type="sldNum" sz="quarter" idx="4"/>
          </p:nvPr>
        </p:nvSpPr>
        <p:spPr>
          <a:xfrm>
            <a:off x="6553200" y="4767263"/>
            <a:ext cx="2133600" cy="273844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C12694BF-EC82-438D-8CBB-65B2DEBBB1CE}" type="slidenum">
              <a:rPr lang="cs-CZ" smtClean="0"/>
              <a:t>‹#›</a:t>
            </a:fld>
            <a:endParaRPr lang="cs-CZ"/>
          </a:p>
        </p:txBody>
      </p:sp>
      <p:pic>
        <p:nvPicPr>
          <p:cNvPr id="12" name="Obrázek 11"/>
          <p:cNvPicPr/>
          <p:nvPr userDrawn="1"/>
        </p:nvPicPr>
        <p:blipFill>
          <a:blip r:embed="rId18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79512" y="143420"/>
            <a:ext cx="2776686" cy="563416"/>
          </a:xfrm>
          <a:prstGeom prst="rect">
            <a:avLst/>
          </a:prstGeom>
        </p:spPr>
      </p:pic>
      <p:pic>
        <p:nvPicPr>
          <p:cNvPr id="13" name="Obrázek 12"/>
          <p:cNvPicPr>
            <a:picLocks noChangeAspect="1"/>
          </p:cNvPicPr>
          <p:nvPr userDrawn="1"/>
        </p:nvPicPr>
        <p:blipFill>
          <a:blip r:embed="rId19" cstate="print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884368" y="4417415"/>
            <a:ext cx="1078260" cy="566615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874723306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  <p:sldLayoutId id="2147483660" r:id="rId12"/>
  </p:sldLayoutIdLst>
  <p:txStyles>
    <p:titleStyle>
      <a:lvl1pPr algn="ctr" defTabSz="914400" rtl="0" eaLnBrk="1" latinLnBrk="0" hangingPunct="1">
        <a:spcBef>
          <a:spcPct val="0"/>
        </a:spcBef>
        <a:buNone/>
        <a:tabLst>
          <a:tab pos="1790700" algn="l"/>
        </a:tabLst>
        <a:defRPr sz="32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2.xml"/></Relationships>
</file>

<file path=ppt/slides/_rels/slide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jpeg"/><Relationship Id="rId2" Type="http://schemas.openxmlformats.org/officeDocument/2006/relationships/image" Target="../media/image8.jpeg"/><Relationship Id="rId1" Type="http://schemas.openxmlformats.org/officeDocument/2006/relationships/slideLayout" Target="../slideLayouts/slideLayout2.xml"/><Relationship Id="rId5" Type="http://schemas.openxmlformats.org/officeDocument/2006/relationships/image" Target="../media/image11.jpeg"/><Relationship Id="rId4" Type="http://schemas.openxmlformats.org/officeDocument/2006/relationships/image" Target="../media/image10.jpeg"/></Relationships>
</file>

<file path=ppt/slides/_rels/slide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2.jpeg"/><Relationship Id="rId1" Type="http://schemas.openxmlformats.org/officeDocument/2006/relationships/slideLayout" Target="../slideLayouts/slideLayout2.xml"/></Relationships>
</file>

<file path=ppt/slides/_rels/slide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3.jpeg"/><Relationship Id="rId1" Type="http://schemas.openxmlformats.org/officeDocument/2006/relationships/slideLayout" Target="../slideLayouts/slideLayout2.xml"/></Relationships>
</file>

<file path=ppt/slides/_rels/slide8.xml.rels><?xml version="1.0" encoding="UTF-8" standalone="yes"?>
<Relationships xmlns="http://schemas.openxmlformats.org/package/2006/relationships"><Relationship Id="rId2" Type="http://schemas.openxmlformats.org/officeDocument/2006/relationships/image" Target="../media/image14.jpeg"/><Relationship Id="rId1" Type="http://schemas.openxmlformats.org/officeDocument/2006/relationships/slideLayout" Target="../slideLayouts/slideLayout2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15.jpeg"/><Relationship Id="rId1" Type="http://schemas.openxmlformats.org/officeDocument/2006/relationships/slideLayout" Target="../slideLayouts/slideLayout2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16.jpe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2.xml.rels><?xml version="1.0" encoding="UTF-8" standalone="yes"?>
<Relationships xmlns="http://schemas.openxmlformats.org/package/2006/relationships"><Relationship Id="rId2" Type="http://schemas.openxmlformats.org/officeDocument/2006/relationships/image" Target="../media/image17.jpeg"/><Relationship Id="rId1" Type="http://schemas.openxmlformats.org/officeDocument/2006/relationships/slideLayout" Target="../slideLayouts/slideLayout2.xml"/></Relationships>
</file>

<file path=ppt/slides/_rels/slide13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hyperlink" Target="http://cs.wikipedia.org/wiki/Dopravn%C3%AD_zna%C4%8Den%C3%AD_v_%C4%8Cesku" TargetMode="External"/><Relationship Id="rId2" Type="http://schemas.openxmlformats.org/officeDocument/2006/relationships/hyperlink" Target="http://www.dopravni-znaceni.eu/" TargetMode="External"/><Relationship Id="rId1" Type="http://schemas.openxmlformats.org/officeDocument/2006/relationships/slideLayout" Target="../slideLayouts/slideLayout2.xml"/><Relationship Id="rId4" Type="http://schemas.openxmlformats.org/officeDocument/2006/relationships/hyperlink" Target="http://www.vitalia.cz/clanky/zahranicni-dopravni-znacky/" TargetMode="External"/></Relationships>
</file>

<file path=ppt/slides/_rels/slide15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2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1143000" y="1203598"/>
            <a:ext cx="6858000" cy="1428874"/>
          </a:xfrm>
        </p:spPr>
        <p:txBody>
          <a:bodyPr/>
          <a:lstStyle/>
          <a:p>
            <a:r>
              <a:rPr lang="cs-CZ" sz="1600" dirty="0" smtClean="0"/>
              <a:t/>
            </a:r>
            <a:br>
              <a:rPr lang="cs-CZ" sz="1600" dirty="0" smtClean="0"/>
            </a:br>
            <a:r>
              <a:rPr lang="cs-CZ" sz="1600" dirty="0"/>
              <a:t/>
            </a:r>
            <a:br>
              <a:rPr lang="cs-CZ" sz="1600" dirty="0"/>
            </a:br>
            <a:r>
              <a:rPr lang="cs-CZ" sz="1600" dirty="0" smtClean="0"/>
              <a:t>Dotkněte se inovací</a:t>
            </a:r>
            <a:br>
              <a:rPr lang="cs-CZ" sz="1600" dirty="0" smtClean="0"/>
            </a:br>
            <a:r>
              <a:rPr lang="cs-CZ" sz="1600" dirty="0" smtClean="0"/>
              <a:t>CZ.1.07/1.3.00/51.0024</a:t>
            </a:r>
            <a:r>
              <a:rPr lang="cs-CZ" sz="2000" dirty="0" smtClean="0"/>
              <a:t/>
            </a:r>
            <a:br>
              <a:rPr lang="cs-CZ" sz="2000" dirty="0" smtClean="0"/>
            </a:br>
            <a:r>
              <a:rPr lang="cs-CZ" dirty="0" smtClean="0"/>
              <a:t/>
            </a:r>
            <a:br>
              <a:rPr lang="cs-CZ" dirty="0" smtClean="0"/>
            </a:br>
            <a:endParaRPr lang="cs-CZ" dirty="0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143000" y="1707654"/>
            <a:ext cx="6858000" cy="2235696"/>
          </a:xfrm>
        </p:spPr>
        <p:txBody>
          <a:bodyPr>
            <a:normAutofit/>
          </a:bodyPr>
          <a:lstStyle/>
          <a:p>
            <a:endParaRPr lang="cs-CZ" sz="3600" b="1" dirty="0" smtClean="0">
              <a:solidFill>
                <a:srgbClr val="FF0000"/>
              </a:solidFill>
              <a:latin typeface="Calisto MT" panose="02040603050505030304" pitchFamily="18" charset="0"/>
            </a:endParaRPr>
          </a:p>
          <a:p>
            <a:r>
              <a:rPr lang="cs-CZ" sz="3600" b="1" dirty="0" smtClean="0">
                <a:solidFill>
                  <a:srgbClr val="FF0000"/>
                </a:solidFill>
                <a:latin typeface="Calisto MT" panose="02040603050505030304" pitchFamily="18" charset="0"/>
              </a:rPr>
              <a:t>Dopravní značky</a:t>
            </a:r>
          </a:p>
        </p:txBody>
      </p:sp>
    </p:spTree>
    <p:extLst>
      <p:ext uri="{BB962C8B-B14F-4D97-AF65-F5344CB8AC3E}">
        <p14:creationId xmlns:p14="http://schemas.microsoft.com/office/powerpoint/2010/main" val="1131445529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683568" y="1302558"/>
            <a:ext cx="8208912" cy="3573448"/>
          </a:xfrm>
        </p:spPr>
        <p:txBody>
          <a:bodyPr>
            <a:normAutofit/>
          </a:bodyPr>
          <a:lstStyle/>
          <a:p>
            <a:pPr algn="l"/>
            <a:r>
              <a:rPr lang="cs-CZ" dirty="0" smtClean="0"/>
              <a:t>Škola: Základní škola Mánesova Otrokovice, příspěvková organizace</a:t>
            </a:r>
          </a:p>
          <a:p>
            <a:pPr algn="l"/>
            <a:r>
              <a:rPr lang="cs-CZ" dirty="0" smtClean="0"/>
              <a:t>Autor</a:t>
            </a:r>
            <a:r>
              <a:rPr lang="cs-CZ" dirty="0"/>
              <a:t>: </a:t>
            </a:r>
            <a:r>
              <a:rPr lang="cs-CZ" dirty="0" smtClean="0"/>
              <a:t>Olga Šromová</a:t>
            </a:r>
          </a:p>
          <a:p>
            <a:pPr algn="l"/>
            <a:r>
              <a:rPr lang="cs-CZ" dirty="0" smtClean="0"/>
              <a:t>Předmět: Prvouka</a:t>
            </a:r>
          </a:p>
          <a:p>
            <a:pPr algn="l"/>
            <a:endParaRPr lang="cs-CZ" dirty="0" smtClean="0"/>
          </a:p>
          <a:p>
            <a:pPr algn="l"/>
            <a:r>
              <a:rPr lang="cs-CZ" dirty="0" smtClean="0"/>
              <a:t>Anotace: Žák se seznámí s rozdělením dopravních značek a vyzkouší si znalost těch nejobvyklejších.</a:t>
            </a:r>
          </a:p>
          <a:p>
            <a:pPr algn="l"/>
            <a:endParaRPr lang="cs-CZ" dirty="0" smtClean="0"/>
          </a:p>
          <a:p>
            <a:pPr algn="l"/>
            <a:endParaRPr lang="cs-CZ" dirty="0"/>
          </a:p>
          <a:p>
            <a:pPr algn="l"/>
            <a:r>
              <a:rPr lang="cs-CZ" dirty="0" smtClean="0"/>
              <a:t>Materiál </a:t>
            </a:r>
            <a:r>
              <a:rPr lang="cs-CZ" dirty="0"/>
              <a:t>je zpracován v rámci projektu </a:t>
            </a:r>
            <a:r>
              <a:rPr lang="cs-CZ" dirty="0" smtClean="0"/>
              <a:t>Dotkněte se inovací CZ.1.07/1.3.00/51.0024 </a:t>
            </a:r>
            <a:endParaRPr lang="cs-CZ" dirty="0"/>
          </a:p>
          <a:p>
            <a:pPr algn="l"/>
            <a:endParaRPr lang="cs-CZ" dirty="0"/>
          </a:p>
        </p:txBody>
      </p:sp>
      <p:sp>
        <p:nvSpPr>
          <p:cNvPr id="4" name="Nadpis 1"/>
          <p:cNvSpPr txBox="1">
            <a:spLocks/>
          </p:cNvSpPr>
          <p:nvPr/>
        </p:nvSpPr>
        <p:spPr>
          <a:xfrm>
            <a:off x="683568" y="843558"/>
            <a:ext cx="8013576" cy="459000"/>
          </a:xfrm>
          <a:prstGeom prst="rect">
            <a:avLst/>
          </a:prstGeom>
        </p:spPr>
        <p:txBody>
          <a:bodyPr vert="horz" lIns="91440" tIns="45720" rIns="91440" bIns="45720" rtlCol="0" anchor="b">
            <a:noAutofit/>
          </a:bodyPr>
          <a:lstStyle>
            <a:lvl1pPr algn="ctr" defTabSz="914400" rtl="0" eaLnBrk="1" latinLnBrk="0" hangingPunct="1">
              <a:spcBef>
                <a:spcPct val="0"/>
              </a:spcBef>
              <a:buNone/>
              <a:tabLst>
                <a:tab pos="1790700" algn="l"/>
              </a:tabLst>
              <a:defRPr sz="4500" kern="1200">
                <a:solidFill>
                  <a:schemeClr val="tx1"/>
                </a:solidFill>
                <a:latin typeface="+mj-lt"/>
                <a:ea typeface="+mj-ea"/>
                <a:cs typeface="+mj-cs"/>
              </a:defRPr>
            </a:lvl1pPr>
          </a:lstStyle>
          <a:p>
            <a:pPr algn="l"/>
            <a:r>
              <a:rPr lang="cs-CZ" sz="3200" b="1" dirty="0" smtClean="0"/>
              <a:t>Základní informace</a:t>
            </a:r>
            <a:endParaRPr lang="cs-CZ" sz="3200" b="1" dirty="0"/>
          </a:p>
        </p:txBody>
      </p:sp>
    </p:spTree>
    <p:extLst>
      <p:ext uri="{BB962C8B-B14F-4D97-AF65-F5344CB8AC3E}">
        <p14:creationId xmlns:p14="http://schemas.microsoft.com/office/powerpoint/2010/main" val="3961055992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915566"/>
            <a:ext cx="8229600" cy="459000"/>
          </a:xfrm>
        </p:spPr>
        <p:txBody>
          <a:bodyPr/>
          <a:lstStyle/>
          <a:p>
            <a:pPr algn="l"/>
            <a:r>
              <a:rPr lang="cs-CZ" b="1" dirty="0" smtClean="0"/>
              <a:t>Metodický pokyn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>
            <a:normAutofit/>
          </a:bodyPr>
          <a:lstStyle/>
          <a:p>
            <a:r>
              <a:rPr lang="cs-CZ" sz="1800" dirty="0" smtClean="0"/>
              <a:t>Popis práce s materiálem</a:t>
            </a:r>
          </a:p>
          <a:p>
            <a:pPr marL="0" indent="0">
              <a:buNone/>
            </a:pPr>
            <a:r>
              <a:rPr lang="cs-CZ" sz="1800" i="1" dirty="0" smtClean="0"/>
              <a:t>      Materiál je určen pro práci s interaktivní tabulí a tablety</a:t>
            </a:r>
            <a:endParaRPr lang="cs-CZ" sz="1800" i="1" dirty="0"/>
          </a:p>
          <a:p>
            <a:r>
              <a:rPr lang="cs-CZ" sz="1800" dirty="0" smtClean="0"/>
              <a:t>Očekávání a cíle</a:t>
            </a:r>
          </a:p>
          <a:p>
            <a:pPr marL="0" indent="0">
              <a:buNone/>
            </a:pPr>
            <a:r>
              <a:rPr lang="cs-CZ" sz="1800" i="1" dirty="0" smtClean="0"/>
              <a:t>      Žák </a:t>
            </a:r>
            <a:r>
              <a:rPr lang="cs-CZ" sz="1800" i="1" dirty="0"/>
              <a:t>se seznámí s rozdělením dopravních značek a vyzkouší si znalost těch </a:t>
            </a:r>
            <a:r>
              <a:rPr lang="cs-CZ" sz="1800" i="1" dirty="0" smtClean="0"/>
              <a:t>  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nejobvyklejších, zároveň si uvědomí, že existují i takové dopravní značky, které </a:t>
            </a:r>
          </a:p>
          <a:p>
            <a:pPr marL="0" indent="0">
              <a:buNone/>
            </a:pPr>
            <a:r>
              <a:rPr lang="cs-CZ" sz="1800" i="1" dirty="0"/>
              <a:t> </a:t>
            </a:r>
            <a:r>
              <a:rPr lang="cs-CZ" sz="1800" i="1" dirty="0" smtClean="0"/>
              <a:t>     vůbec neznáme.</a:t>
            </a:r>
            <a:endParaRPr lang="cs-CZ" sz="1800" i="1" dirty="0"/>
          </a:p>
          <a:p>
            <a:pPr marL="0" indent="0">
              <a:buNone/>
            </a:pPr>
            <a:endParaRPr lang="cs-CZ" sz="1800" dirty="0" smtClean="0"/>
          </a:p>
        </p:txBody>
      </p:sp>
    </p:spTree>
    <p:extLst>
      <p:ext uri="{BB962C8B-B14F-4D97-AF65-F5344CB8AC3E}">
        <p14:creationId xmlns:p14="http://schemas.microsoft.com/office/powerpoint/2010/main" val="1452647571"/>
      </p:ext>
    </p:extLst>
  </p:cSld>
  <p:clrMapOvr>
    <a:masterClrMapping/>
  </p:clrMapOvr>
  <p:timing>
    <p:tnLst>
      <p:par>
        <p:cTn id="1" dur="indefinite" restart="never" nodeType="tmRoot"/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Jen malá ukázka…</a:t>
            </a:r>
            <a:endParaRPr lang="cs-CZ" dirty="0"/>
          </a:p>
        </p:txBody>
      </p:sp>
      <p:pic>
        <p:nvPicPr>
          <p:cNvPr id="5" name="Picture 2" descr="Koupím Dopravní značky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483768" y="1347614"/>
            <a:ext cx="4378840" cy="2917403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275474933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A teď vážně…</a:t>
            </a:r>
            <a:endParaRPr lang="cs-CZ" dirty="0"/>
          </a:p>
        </p:txBody>
      </p:sp>
      <p:pic>
        <p:nvPicPr>
          <p:cNvPr id="5" name="Picture 4" descr="Výsledek obrázku pro dopravní značky zákazové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11560" y="1302558"/>
            <a:ext cx="1296144" cy="129614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pic>
        <p:nvPicPr>
          <p:cNvPr id="6" name="Picture 6" descr="Výsledek obrázku pro dopravní značky příkazové"/>
          <p:cNvPicPr>
            <a:picLocks noGrp="1" noChangeAspect="1" noChangeArrowheads="1"/>
          </p:cNvPicPr>
          <p:nvPr>
            <p:ph idx="1"/>
          </p:nvPr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542446" y="1846898"/>
            <a:ext cx="1444932" cy="144493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7" name="TextovéPole 6"/>
          <p:cNvSpPr txBox="1"/>
          <p:nvPr/>
        </p:nvSpPr>
        <p:spPr>
          <a:xfrm>
            <a:off x="611560" y="2577144"/>
            <a:ext cx="1330108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zákazové</a:t>
            </a:r>
            <a:endParaRPr lang="cs-CZ" sz="2400" b="1" dirty="0"/>
          </a:p>
        </p:txBody>
      </p:sp>
      <p:sp>
        <p:nvSpPr>
          <p:cNvPr id="8" name="TextovéPole 7"/>
          <p:cNvSpPr txBox="1"/>
          <p:nvPr/>
        </p:nvSpPr>
        <p:spPr>
          <a:xfrm>
            <a:off x="2699792" y="3291830"/>
            <a:ext cx="140936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příkazové</a:t>
            </a:r>
            <a:endParaRPr lang="cs-CZ" sz="2400" b="1" dirty="0"/>
          </a:p>
        </p:txBody>
      </p:sp>
      <p:pic>
        <p:nvPicPr>
          <p:cNvPr id="9" name="Picture 8" descr="Výsledek obrázku pro dopravní značky výstražné"/>
          <p:cNvPicPr>
            <a:picLocks noChangeAspect="1" noChangeArrowheads="1"/>
          </p:cNvPicPr>
          <p:nvPr/>
        </p:nvPicPr>
        <p:blipFill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4386575" y="1208076"/>
            <a:ext cx="1831697" cy="161101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0" name="TextovéPole 9"/>
          <p:cNvSpPr txBox="1"/>
          <p:nvPr/>
        </p:nvSpPr>
        <p:spPr>
          <a:xfrm>
            <a:off x="4634871" y="2868723"/>
            <a:ext cx="1401089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výstražné</a:t>
            </a:r>
            <a:endParaRPr lang="cs-CZ" sz="2400" b="1" dirty="0"/>
          </a:p>
        </p:txBody>
      </p:sp>
      <p:pic>
        <p:nvPicPr>
          <p:cNvPr id="11" name="Picture 10" descr="IP06cr.jpg"/>
          <p:cNvPicPr>
            <a:picLocks noChangeAspect="1" noChangeArrowheads="1"/>
          </p:cNvPicPr>
          <p:nvPr/>
        </p:nvPicPr>
        <p:blipFill>
          <a:blip r:embed="rId5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6596007" y="1950630"/>
            <a:ext cx="1396825" cy="139682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  <p:sp>
        <p:nvSpPr>
          <p:cNvPr id="12" name="TextovéPole 11"/>
          <p:cNvSpPr txBox="1"/>
          <p:nvPr/>
        </p:nvSpPr>
        <p:spPr>
          <a:xfrm>
            <a:off x="6414819" y="3347455"/>
            <a:ext cx="1759200" cy="461665"/>
          </a:xfrm>
          <a:prstGeom prst="rect">
            <a:avLst/>
          </a:prstGeom>
          <a:noFill/>
        </p:spPr>
        <p:txBody>
          <a:bodyPr wrap="none" rtlCol="0">
            <a:spAutoFit/>
          </a:bodyPr>
          <a:lstStyle/>
          <a:p>
            <a:r>
              <a:rPr lang="cs-CZ" sz="2400" b="1" dirty="0" smtClean="0"/>
              <a:t>informativní</a:t>
            </a:r>
            <a:endParaRPr lang="cs-CZ" sz="2400" b="1" dirty="0"/>
          </a:p>
        </p:txBody>
      </p:sp>
    </p:spTree>
    <p:extLst>
      <p:ext uri="{BB962C8B-B14F-4D97-AF65-F5344CB8AC3E}">
        <p14:creationId xmlns:p14="http://schemas.microsoft.com/office/powerpoint/2010/main" val="3155255023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znamená?</a:t>
            </a:r>
            <a:endParaRPr lang="cs-CZ" dirty="0"/>
          </a:p>
        </p:txBody>
      </p:sp>
      <p:pic>
        <p:nvPicPr>
          <p:cNvPr id="5" name="Picture 3" descr="C:\Users\brazdilova\Downloads\C07acr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47864" y="1491630"/>
            <a:ext cx="2697088" cy="2697088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860437362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znamená?</a:t>
            </a:r>
            <a:endParaRPr lang="cs-CZ" dirty="0"/>
          </a:p>
        </p:txBody>
      </p:sp>
      <p:pic>
        <p:nvPicPr>
          <p:cNvPr id="5" name="Picture 2" descr="Stůj, dej přednost v jízd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358208" y="1491630"/>
            <a:ext cx="2448272" cy="2448272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223398527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znamená?</a:t>
            </a:r>
            <a:endParaRPr lang="cs-CZ" dirty="0"/>
          </a:p>
        </p:txBody>
      </p:sp>
      <p:pic>
        <p:nvPicPr>
          <p:cNvPr id="5" name="Picture 2" descr="Dej přednost v jízdě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987824" y="1419623"/>
            <a:ext cx="2952328" cy="2589761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4279953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znamená?</a:t>
            </a:r>
            <a:endParaRPr lang="cs-CZ" dirty="0"/>
          </a:p>
        </p:txBody>
      </p:sp>
      <p:pic>
        <p:nvPicPr>
          <p:cNvPr id="5" name="Picture 2" descr="http://www.dopravni-znaceni.eu/dopravni-znacky/B08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662598"/>
            <a:ext cx="2421317" cy="2421320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2780738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Co to znamená?</a:t>
            </a:r>
            <a:endParaRPr lang="cs-CZ" dirty="0"/>
          </a:p>
        </p:txBody>
      </p:sp>
      <p:pic>
        <p:nvPicPr>
          <p:cNvPr id="5" name="Picture 2" descr="Přikázaný směr jízdy přímo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3491880" y="1563638"/>
            <a:ext cx="2405844" cy="2405844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9659235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cs-CZ" dirty="0" smtClean="0"/>
              <a:t>s. </a:t>
            </a:r>
            <a:r>
              <a:rPr lang="cs-CZ" dirty="0"/>
              <a:t>5 Stezka pro chodce</a:t>
            </a:r>
          </a:p>
          <a:p>
            <a:r>
              <a:rPr lang="cs-CZ" dirty="0" smtClean="0"/>
              <a:t>s. </a:t>
            </a:r>
            <a:r>
              <a:rPr lang="cs-CZ" dirty="0"/>
              <a:t>6 Stůj, dej přednost v jízdě</a:t>
            </a:r>
          </a:p>
          <a:p>
            <a:r>
              <a:rPr lang="cs-CZ" dirty="0" smtClean="0"/>
              <a:t>s. </a:t>
            </a:r>
            <a:r>
              <a:rPr lang="cs-CZ" dirty="0"/>
              <a:t>7 Dej přednost v jízdě</a:t>
            </a:r>
          </a:p>
          <a:p>
            <a:r>
              <a:rPr lang="cs-CZ" dirty="0" smtClean="0"/>
              <a:t>s. </a:t>
            </a:r>
            <a:r>
              <a:rPr lang="cs-CZ" dirty="0"/>
              <a:t>8 Zákaz vjezdu cyklistů</a:t>
            </a:r>
          </a:p>
          <a:p>
            <a:r>
              <a:rPr lang="cs-CZ" dirty="0" smtClean="0"/>
              <a:t>s. </a:t>
            </a:r>
            <a:r>
              <a:rPr lang="cs-CZ" dirty="0"/>
              <a:t>9 Přikázaný směr jízdy přímo</a:t>
            </a:r>
          </a:p>
          <a:p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477846586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47110" y="483518"/>
            <a:ext cx="8229600" cy="1440160"/>
          </a:xfrm>
        </p:spPr>
        <p:txBody>
          <a:bodyPr/>
          <a:lstStyle/>
          <a:p>
            <a:r>
              <a:rPr lang="cs-CZ" dirty="0" smtClean="0"/>
              <a:t>Lahůdka pro ty, kteří měli všechno předchozí správně – tuto značku najdete na Slovensku…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endParaRPr lang="cs-CZ" dirty="0" smtClean="0"/>
          </a:p>
          <a:p>
            <a:endParaRPr lang="cs-CZ" dirty="0"/>
          </a:p>
        </p:txBody>
      </p:sp>
      <p:pic>
        <p:nvPicPr>
          <p:cNvPr id="5" name="Picture 2" descr="http://i.iinfo.cz/images/180/znacky-1.jpg"/>
          <p:cNvPicPr>
            <a:picLocks noChangeAspect="1" noChangeArrowheads="1"/>
          </p:cNvPicPr>
          <p:nvPr/>
        </p:nvPicPr>
        <p:blipFill>
          <a:blip r:embed="rId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/>
          <a:stretch>
            <a:fillRect/>
          </a:stretch>
        </p:blipFill>
        <p:spPr bwMode="auto">
          <a:xfrm>
            <a:off x="2170076" y="1683725"/>
            <a:ext cx="4824536" cy="2646795"/>
          </a:xfrm>
          <a:prstGeom prst="rect">
            <a:avLst/>
          </a:prstGeom>
          <a:noFill/>
          <a:extLst>
            <a:ext uri="{909E8E84-426E-40DD-AFC4-6F175D3DCCD1}">
              <a14:hiddenFill xmlns:a14="http://schemas.microsoft.com/office/drawing/2010/main">
                <a:solidFill>
                  <a:srgbClr val="FFFFFF"/>
                </a:solidFill>
              </a14:hiddenFill>
            </a:ext>
          </a:extLst>
        </p:spPr>
      </p:pic>
    </p:spTree>
    <p:extLst>
      <p:ext uri="{BB962C8B-B14F-4D97-AF65-F5344CB8AC3E}">
        <p14:creationId xmlns:p14="http://schemas.microsoft.com/office/powerpoint/2010/main" val="1570126961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cs-CZ" dirty="0" smtClean="0"/>
              <a:t>Řešení lahůdky</a:t>
            </a:r>
            <a:endParaRPr lang="cs-CZ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r>
              <a:rPr lang="cs-CZ" dirty="0" smtClean="0"/>
              <a:t>Vlevo je značka zakazující stání v lichých dnech, vpravo zakazující stání v sudých dnech.</a:t>
            </a:r>
            <a:endParaRPr lang="cs-CZ" dirty="0"/>
          </a:p>
        </p:txBody>
      </p:sp>
    </p:spTree>
    <p:extLst>
      <p:ext uri="{BB962C8B-B14F-4D97-AF65-F5344CB8AC3E}">
        <p14:creationId xmlns:p14="http://schemas.microsoft.com/office/powerpoint/2010/main" val="206459500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683568" y="843558"/>
            <a:ext cx="8013576" cy="459000"/>
          </a:xfrm>
        </p:spPr>
        <p:txBody>
          <a:bodyPr/>
          <a:lstStyle/>
          <a:p>
            <a:pPr algn="l"/>
            <a:r>
              <a:rPr lang="cs-CZ" b="1" dirty="0" smtClean="0"/>
              <a:t>Zdroje</a:t>
            </a:r>
            <a:endParaRPr lang="cs-CZ" b="1" dirty="0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683568" y="1419623"/>
            <a:ext cx="8003232" cy="3175000"/>
          </a:xfrm>
        </p:spPr>
        <p:txBody>
          <a:bodyPr/>
          <a:lstStyle/>
          <a:p>
            <a:r>
              <a:rPr lang="cs-CZ" dirty="0">
                <a:hlinkClick r:id="rId2"/>
              </a:rPr>
              <a:t>http://www.dopravni-znaceni.eu/</a:t>
            </a:r>
            <a:endParaRPr lang="cs-CZ" dirty="0"/>
          </a:p>
          <a:p>
            <a:r>
              <a:rPr lang="cs-CZ" dirty="0">
                <a:hlinkClick r:id="rId3"/>
              </a:rPr>
              <a:t>http://cs.wikipedia.org/wiki/Dopravn%C3%AD_zna%C4%8Den%C3%AD_v_%C4%8Cesku</a:t>
            </a:r>
            <a:r>
              <a:rPr lang="cs-CZ" dirty="0"/>
              <a:t> </a:t>
            </a:r>
          </a:p>
          <a:p>
            <a:r>
              <a:rPr lang="cs-CZ" dirty="0">
                <a:hlinkClick r:id="rId4"/>
              </a:rPr>
              <a:t>http://www.vitalia.cz/clanky/zahranicni-dopravni-znacky/</a:t>
            </a:r>
            <a:r>
              <a:rPr lang="cs-CZ" dirty="0"/>
              <a:t> </a:t>
            </a:r>
          </a:p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 smtClean="0"/>
          </a:p>
          <a:p>
            <a:endParaRPr lang="cs-CZ" dirty="0"/>
          </a:p>
          <a:p>
            <a:pPr marL="0" indent="0">
              <a:buNone/>
            </a:pPr>
            <a:endParaRPr lang="cs-CZ" dirty="0" smtClean="0"/>
          </a:p>
        </p:txBody>
      </p:sp>
    </p:spTree>
    <p:extLst>
      <p:ext uri="{BB962C8B-B14F-4D97-AF65-F5344CB8AC3E}">
        <p14:creationId xmlns:p14="http://schemas.microsoft.com/office/powerpoint/2010/main" val="1752360964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marL="0" indent="0">
              <a:buNone/>
            </a:pPr>
            <a:endParaRPr lang="cs-CZ" dirty="0" smtClean="0"/>
          </a:p>
          <a:p>
            <a:pPr marL="0" indent="0">
              <a:buNone/>
            </a:pPr>
            <a:endParaRPr lang="cs-CZ" dirty="0"/>
          </a:p>
          <a:p>
            <a:pPr marL="0" indent="0">
              <a:buNone/>
            </a:pPr>
            <a:r>
              <a:rPr lang="cs-CZ" dirty="0" smtClean="0"/>
              <a:t>	</a:t>
            </a:r>
            <a:r>
              <a:rPr lang="cs-CZ" dirty="0" smtClean="0">
                <a:latin typeface="Calisto MT" panose="02040603050505030304" pitchFamily="18" charset="0"/>
              </a:rPr>
              <a:t>	</a:t>
            </a:r>
            <a:r>
              <a:rPr lang="cs-CZ" dirty="0" smtClean="0">
                <a:solidFill>
                  <a:srgbClr val="00B050"/>
                </a:solidFill>
                <a:latin typeface="Calisto MT" panose="02040603050505030304" pitchFamily="18" charset="0"/>
              </a:rPr>
              <a:t>Děkuji vám za pozornost.</a:t>
            </a:r>
            <a:endParaRPr lang="cs-CZ" dirty="0">
              <a:solidFill>
                <a:srgbClr val="00B050"/>
              </a:solidFill>
              <a:latin typeface="Calisto MT" panose="02040603050505030304" pitchFamily="18" charset="0"/>
            </a:endParaRPr>
          </a:p>
        </p:txBody>
      </p:sp>
    </p:spTree>
    <p:extLst>
      <p:ext uri="{BB962C8B-B14F-4D97-AF65-F5344CB8AC3E}">
        <p14:creationId xmlns:p14="http://schemas.microsoft.com/office/powerpoint/2010/main" val="3139863990"/>
      </p:ext>
    </p:extLst>
  </p:cSld>
  <p:clrMapOvr>
    <a:masterClrMapping/>
  </p:clrMapOvr>
</p:sld>
</file>

<file path=ppt/theme/theme1.xml><?xml version="1.0" encoding="utf-8"?>
<a:theme xmlns:a="http://schemas.openxmlformats.org/drawingml/2006/main" name="boxed_powerpoint_16x9_2012-08">
  <a:themeElements>
    <a:clrScheme name="Kancelář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Kancelář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Kancelář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Prezentace4" id="{FA648B46-5DFB-4817-A984-0EDF8C590859}" vid="{9C3AC370-3180-4625-AB9F-69495A826E3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5B9BD5"/>
      </a:accent1>
      <a:accent2>
        <a:srgbClr val="ED7D31"/>
      </a:accent2>
      <a:accent3>
        <a:srgbClr val="A5A5A5"/>
      </a:accent3>
      <a:accent4>
        <a:srgbClr val="FFC000"/>
      </a:accent4>
      <a:accent5>
        <a:srgbClr val="4472C4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ahoma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ゴシック"/>
        <a:font script="Hang" typeface="맑은 고딕"/>
        <a:font script="Hans" typeface="宋体"/>
        <a:font script="Hant" typeface="新細明體"/>
        <a:font script="Arab" typeface="Tahoma"/>
        <a:font script="Hebr" typeface="Gisha"/>
        <a:font script="Thai" typeface="DilleniaUPC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Verdana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xmlns="" name="Office Theme" id="{62F939B6-93AF-4DB8-9C6B-D6C7DFDC589F}" vid="{4A3C46E8-61CC-4603-A589-7422A47A8E4A}"/>
    </a:ext>
  </a:extLst>
</a:theme>
</file>

<file path=customXml/_rels/item1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1.xml"/></Relationships>
</file>

<file path=customXml/_rels/item2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2.xml"/></Relationships>
</file>

<file path=customXml/_rels/item3.xml.rels><?xml version="1.0" encoding="UTF-8" standalone="yes"?>
<Relationships xmlns="http://schemas.openxmlformats.org/package/2006/relationships"><Relationship Id="rId1" Type="http://schemas.openxmlformats.org/officeDocument/2006/relationships/customXmlProps" Target="itemProps3.xml"/></Relationships>
</file>

<file path=customXml/item1.xml><?xml version="1.0" encoding="utf-8"?>
<ct:contentTypeSchema xmlns:ct="http://schemas.microsoft.com/office/2006/metadata/contentType" xmlns:ma="http://schemas.microsoft.com/office/2006/metadata/properties/metaAttributes" ct:_="" ma:_="" ma:contentTypeName="Dokument" ma:contentTypeID="0x0101009CE513F370EBC24DB3058E48E01F3A2B" ma:contentTypeVersion="3" ma:contentTypeDescription="Vytvoří nový dokument" ma:contentTypeScope="" ma:versionID="4beace10c8a03a8acaf038bce8667a94">
  <xsd:schema xmlns:xsd="http://www.w3.org/2001/XMLSchema" xmlns:xs="http://www.w3.org/2001/XMLSchema" xmlns:p="http://schemas.microsoft.com/office/2006/metadata/properties" xmlns:ns2="d19d6491-b662-4d98-996c-1e38fe9d0183" targetNamespace="http://schemas.microsoft.com/office/2006/metadata/properties" ma:root="true" ma:fieldsID="04e8822fff4bd9123357aef9eb256e52" ns2:_="">
    <xsd:import namespace="d19d6491-b662-4d98-996c-1e38fe9d0183"/>
    <xsd:element name="properties">
      <xsd:complexType>
        <xsd:sequence>
          <xsd:element name="documentManagement">
            <xsd:complexType>
              <xsd:all>
                <xsd:element ref="ns2:SharedWithUsers" minOccurs="0"/>
                <xsd:element ref="ns2:SharingHintHash" minOccurs="0"/>
                <xsd:element ref="ns2:SharedWithDetails" minOccurs="0"/>
              </xsd:all>
            </xsd:complexType>
          </xsd:element>
        </xsd:sequence>
      </xsd:complexType>
    </xsd:element>
  </xsd:schema>
  <xsd:schema xmlns:xsd="http://www.w3.org/2001/XMLSchema" xmlns:xs="http://www.w3.org/2001/XMLSchema" xmlns:dms="http://schemas.microsoft.com/office/2006/documentManagement/types" xmlns:pc="http://schemas.microsoft.com/office/infopath/2007/PartnerControls" targetNamespace="d19d6491-b662-4d98-996c-1e38fe9d0183" elementFormDefault="qualified">
    <xsd:import namespace="http://schemas.microsoft.com/office/2006/documentManagement/types"/>
    <xsd:import namespace="http://schemas.microsoft.com/office/infopath/2007/PartnerControls"/>
    <xsd:element name="SharedWithUsers" ma:index="8" nillable="true" ma:displayName="Sdílí se s" ma:internalName="SharedWithUsers" ma:readOnly="true">
      <xsd:complexType>
        <xsd:complexContent>
          <xsd:extension base="dms:UserMulti">
            <xsd:sequence>
              <xsd:element name="UserInfo" minOccurs="0" maxOccurs="unbounded">
                <xsd:complexType>
                  <xsd:sequence>
                    <xsd:element name="DisplayName" type="xsd:string" minOccurs="0"/>
                    <xsd:element name="AccountId" type="dms:UserId" minOccurs="0" nillable="true"/>
                    <xsd:element name="AccountType" type="xsd:string" minOccurs="0"/>
                  </xsd:sequence>
                </xsd:complexType>
              </xsd:element>
            </xsd:sequence>
          </xsd:extension>
        </xsd:complexContent>
      </xsd:complexType>
    </xsd:element>
    <xsd:element name="SharingHintHash" ma:index="9" nillable="true" ma:displayName="Hodnota hash upozornění na sdílení" ma:internalName="SharingHintHash" ma:readOnly="true">
      <xsd:simpleType>
        <xsd:restriction base="dms:Text"/>
      </xsd:simpleType>
    </xsd:element>
    <xsd:element name="SharedWithDetails" ma:index="10" nillable="true" ma:displayName="Sdílené s podrobnostmi" ma:internalName="SharedWithDetails" ma:readOnly="true">
      <xsd:simpleType>
        <xsd:restriction base="dms:Note">
          <xsd:maxLength value="255"/>
        </xsd:restriction>
      </xsd:simpleType>
    </xsd:element>
  </xsd:schema>
  <xsd:schema xmlns="http://schemas.openxmlformats.org/package/2006/metadata/core-properties" xmlns:xsd="http://www.w3.org/2001/XMLSchema" xmlns:xsi="http://www.w3.org/2001/XMLSchema-instance" xmlns:dc="http://purl.org/dc/elements/1.1/" xmlns:dcterms="http://purl.org/dc/terms/" xmlns:odoc="http://schemas.microsoft.com/internal/obd" targetNamespace="http://schemas.openxmlformats.org/package/2006/metadata/core-properties" elementFormDefault="qualified" attributeFormDefault="unqualified" blockDefault="#all">
    <xsd:import namespace="http://purl.org/dc/elements/1.1/" schemaLocation="http://dublincore.org/schemas/xmls/qdc/2003/04/02/dc.xsd"/>
    <xsd:import namespace="http://purl.org/dc/terms/" schemaLocation="http://dublincore.org/schemas/xmls/qdc/2003/04/02/dcterms.xsd"/>
    <xsd:element name="coreProperties" type="CT_coreProperties"/>
    <xsd:complexType name="CT_coreProperties">
      <xsd:all>
        <xsd:element ref="dc:creator" minOccurs="0" maxOccurs="1"/>
        <xsd:element ref="dcterms:created" minOccurs="0" maxOccurs="1"/>
        <xsd:element ref="dc:identifier" minOccurs="0" maxOccurs="1"/>
        <xsd:element name="contentType" minOccurs="0" maxOccurs="1" type="xsd:string" ma:index="0" ma:displayName="Typ obsahu"/>
        <xsd:element ref="dc:title" minOccurs="0" maxOccurs="1" ma:index="4" ma:displayName="Nadpis"/>
        <xsd:element ref="dc:subject" minOccurs="0" maxOccurs="1"/>
        <xsd:element ref="dc:description" minOccurs="0" maxOccurs="1"/>
        <xsd:element name="keywords" minOccurs="0" maxOccurs="1" type="xsd:string"/>
        <xsd:element ref="dc:language" minOccurs="0" maxOccurs="1"/>
        <xsd:element name="category" minOccurs="0" maxOccurs="1" type="xsd:string"/>
        <xsd:element name="version" minOccurs="0" maxOccurs="1" type="xsd:string"/>
        <xsd:element name="revision" minOccurs="0" maxOccurs="1" type="xsd:string">
          <xsd:annotation>
            <xsd:documentation>
                        This value indicates the number of saves or revisions. The application is responsible for updating this value after each revision.
                    </xsd:documentation>
          </xsd:annotation>
        </xsd:element>
        <xsd:element name="lastModifiedBy" minOccurs="0" maxOccurs="1" type="xsd:string"/>
        <xsd:element ref="dcterms:modified" minOccurs="0" maxOccurs="1"/>
        <xsd:element name="contentStatus" minOccurs="0" maxOccurs="1" type="xsd:string"/>
      </xsd:all>
    </xsd:complexType>
  </xsd:schema>
  <xs:schema xmlns:pc="http://schemas.microsoft.com/office/infopath/2007/PartnerControls" xmlns:xs="http://www.w3.org/2001/XMLSchema" targetNamespace="http://schemas.microsoft.com/office/infopath/2007/PartnerControls" elementFormDefault="qualified" attributeFormDefault="unqualified">
    <xs:element name="Person">
      <xs:complexType>
        <xs:sequence>
          <xs:element ref="pc:DisplayName" minOccurs="0"/>
          <xs:element ref="pc:AccountId" minOccurs="0"/>
          <xs:element ref="pc:AccountType" minOccurs="0"/>
        </xs:sequence>
      </xs:complexType>
    </xs:element>
    <xs:element name="DisplayName" type="xs:string"/>
    <xs:element name="AccountId" type="xs:string"/>
    <xs:element name="AccountType" type="xs:string"/>
    <xs:element name="BDCAssociatedEntity">
      <xs:complexType>
        <xs:sequence>
          <xs:element ref="pc:BDCEntity" minOccurs="0" maxOccurs="unbounded"/>
        </xs:sequence>
        <xs:attribute ref="pc:EntityNamespace"/>
        <xs:attribute ref="pc:EntityName"/>
        <xs:attribute ref="pc:SystemInstanceName"/>
        <xs:attribute ref="pc:AssociationName"/>
      </xs:complexType>
    </xs:element>
    <xs:attribute name="EntityNamespace" type="xs:string"/>
    <xs:attribute name="EntityName" type="xs:string"/>
    <xs:attribute name="SystemInstanceName" type="xs:string"/>
    <xs:attribute name="AssociationName" type="xs:string"/>
    <xs:element name="BDCEntity">
      <xs:complexType>
        <xs:sequence>
          <xs:element ref="pc:EntityDisplayName" minOccurs="0"/>
          <xs:element ref="pc:EntityInstanceReference" minOccurs="0"/>
          <xs:element ref="pc:EntityId1" minOccurs="0"/>
          <xs:element ref="pc:EntityId2" minOccurs="0"/>
          <xs:element ref="pc:EntityId3" minOccurs="0"/>
          <xs:element ref="pc:EntityId4" minOccurs="0"/>
          <xs:element ref="pc:EntityId5" minOccurs="0"/>
        </xs:sequence>
      </xs:complexType>
    </xs:element>
    <xs:element name="EntityDisplayName" type="xs:string"/>
    <xs:element name="EntityInstanceReference" type="xs:string"/>
    <xs:element name="EntityId1" type="xs:string"/>
    <xs:element name="EntityId2" type="xs:string"/>
    <xs:element name="EntityId3" type="xs:string"/>
    <xs:element name="EntityId4" type="xs:string"/>
    <xs:element name="EntityId5" type="xs:string"/>
    <xs:element name="Terms">
      <xs:complexType>
        <xs:sequence>
          <xs:element ref="pc:TermInfo" minOccurs="0" maxOccurs="unbounded"/>
        </xs:sequence>
      </xs:complexType>
    </xs:element>
    <xs:element name="TermInfo">
      <xs:complexType>
        <xs:sequence>
          <xs:element ref="pc:TermName" minOccurs="0"/>
          <xs:element ref="pc:TermId" minOccurs="0"/>
        </xs:sequence>
      </xs:complexType>
    </xs:element>
    <xs:element name="TermName" type="xs:string"/>
    <xs:element name="TermId" type="xs:string"/>
  </xs:schema>
</ct:contentTypeSchema>
</file>

<file path=customXml/item2.xml><?xml version="1.0" encoding="utf-8"?>
<p:properties xmlns:p="http://schemas.microsoft.com/office/2006/metadata/properties" xmlns:xsi="http://www.w3.org/2001/XMLSchema-instance" xmlns:pc="http://schemas.microsoft.com/office/infopath/2007/PartnerControls">
  <documentManagement>
    <SharedWithUsers xmlns="d19d6491-b662-4d98-996c-1e38fe9d0183">
      <UserInfo>
        <DisplayName/>
        <AccountId xsi:nil="true"/>
        <AccountType/>
      </UserInfo>
    </SharedWithUsers>
  </documentManagement>
</p:properties>
</file>

<file path=customXml/item3.xml><?xml version="1.0" encoding="utf-8"?>
<?mso-contentType ?>
<FormTemplates xmlns="http://schemas.microsoft.com/sharepoint/v3/contenttype/forms">
  <Display>DocumentLibraryForm</Display>
  <Edit>DocumentLibraryForm</Edit>
  <New>DocumentLibraryForm</New>
</FormTemplates>
</file>

<file path=customXml/itemProps1.xml><?xml version="1.0" encoding="utf-8"?>
<ds:datastoreItem xmlns:ds="http://schemas.openxmlformats.org/officeDocument/2006/customXml" ds:itemID="{5DAEA6EA-FC55-4291-A653-0CF25D5E1C37}">
  <ds:schemaRefs>
    <ds:schemaRef ds:uri="http://schemas.microsoft.com/office/2006/metadata/contentType"/>
    <ds:schemaRef ds:uri="http://schemas.microsoft.com/office/2006/metadata/properties/metaAttributes"/>
    <ds:schemaRef ds:uri="http://www.w3.org/2001/XMLSchema"/>
    <ds:schemaRef ds:uri="http://schemas.microsoft.com/office/2006/metadata/properties"/>
    <ds:schemaRef ds:uri="d19d6491-b662-4d98-996c-1e38fe9d0183"/>
    <ds:schemaRef ds:uri="http://schemas.microsoft.com/office/2006/documentManagement/types"/>
    <ds:schemaRef ds:uri="http://schemas.microsoft.com/office/infopath/2007/PartnerControls"/>
    <ds:schemaRef ds:uri="http://schemas.openxmlformats.org/package/2006/metadata/core-properties"/>
    <ds:schemaRef ds:uri="http://purl.org/dc/elements/1.1/"/>
    <ds:schemaRef ds:uri="http://purl.org/dc/terms/"/>
    <ds:schemaRef ds:uri="http://schemas.microsoft.com/internal/obd"/>
  </ds:schemaRefs>
</ds:datastoreItem>
</file>

<file path=customXml/itemProps2.xml><?xml version="1.0" encoding="utf-8"?>
<ds:datastoreItem xmlns:ds="http://schemas.openxmlformats.org/officeDocument/2006/customXml" ds:itemID="{42F33400-E7C1-402A-9D11-37931DDB1730}">
  <ds:schemaRefs>
    <ds:schemaRef ds:uri="http://www.w3.org/XML/1998/namespace"/>
    <ds:schemaRef ds:uri="d19d6491-b662-4d98-996c-1e38fe9d0183"/>
    <ds:schemaRef ds:uri="http://schemas.microsoft.com/office/2006/documentManagement/types"/>
    <ds:schemaRef ds:uri="http://purl.org/dc/terms/"/>
    <ds:schemaRef ds:uri="http://purl.org/dc/dcmitype/"/>
    <ds:schemaRef ds:uri="http://schemas.openxmlformats.org/package/2006/metadata/core-properties"/>
    <ds:schemaRef ds:uri="http://schemas.microsoft.com/office/infopath/2007/PartnerControls"/>
    <ds:schemaRef ds:uri="http://purl.org/dc/elements/1.1/"/>
    <ds:schemaRef ds:uri="http://schemas.microsoft.com/office/2006/metadata/properties"/>
  </ds:schemaRefs>
</ds:datastoreItem>
</file>

<file path=customXml/itemProps3.xml><?xml version="1.0" encoding="utf-8"?>
<ds:datastoreItem xmlns:ds="http://schemas.openxmlformats.org/officeDocument/2006/customXml" ds:itemID="{2D0B5DD7-4F81-4539-BEEE-DE05DE870D91}">
  <ds:schemaRefs>
    <ds:schemaRef ds:uri="http://schemas.microsoft.com/sharepoint/v3/contenttype/forms"/>
  </ds:schemaRefs>
</ds:datastoreItem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119</TotalTime>
  <Words>214</Words>
  <Application>Microsoft Office PowerPoint</Application>
  <PresentationFormat>Předvádění na obrazovce (16:9)</PresentationFormat>
  <Paragraphs>48</Paragraphs>
  <Slides>15</Slides>
  <Notes>0</Notes>
  <HiddenSlides>0</HiddenSlides>
  <MMClips>0</MMClips>
  <ScaleCrop>false</ScaleCrop>
  <HeadingPairs>
    <vt:vector size="4" baseType="variant">
      <vt:variant>
        <vt:lpstr>Motiv</vt:lpstr>
      </vt:variant>
      <vt:variant>
        <vt:i4>1</vt:i4>
      </vt:variant>
      <vt:variant>
        <vt:lpstr>Nadpisy snímků</vt:lpstr>
      </vt:variant>
      <vt:variant>
        <vt:i4>15</vt:i4>
      </vt:variant>
    </vt:vector>
  </HeadingPairs>
  <TitlesOfParts>
    <vt:vector size="16" baseType="lpstr">
      <vt:lpstr>boxed_powerpoint_16x9_2012-08</vt:lpstr>
      <vt:lpstr>  Dotkněte se inovací CZ.1.07/1.3.00/51.0024  </vt:lpstr>
      <vt:lpstr>Prezentace aplikace PowerPoint</vt:lpstr>
      <vt:lpstr>Metodický pokyn</vt:lpstr>
      <vt:lpstr>Jen malá ukázka…</vt:lpstr>
      <vt:lpstr>A teď vážně…</vt:lpstr>
      <vt:lpstr>Co to znamená?</vt:lpstr>
      <vt:lpstr>Co to znamená?</vt:lpstr>
      <vt:lpstr>Co to znamená?</vt:lpstr>
      <vt:lpstr>Co to znamená?</vt:lpstr>
      <vt:lpstr>Co to znamená?</vt:lpstr>
      <vt:lpstr>Řešení</vt:lpstr>
      <vt:lpstr>Lahůdka pro ty, kteří měli všechno předchozí správně – tuto značku najdete na Slovensku…</vt:lpstr>
      <vt:lpstr>Řešení lahůdky</vt:lpstr>
      <vt:lpstr>Zdroje</vt:lpstr>
      <vt:lpstr>Prezentace aplikace PowerPoint</vt:lpstr>
    </vt:vector>
  </TitlesOfParts>
  <Company/>
  <LinksUpToDate>false</LinksUpToDate>
  <SharedDoc>false</SharedDoc>
  <HyperlinksChanged>false</HyperlinksChanged>
  <AppVersion>14.0000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Prezentace aplikace PowerPoint</dc:title>
  <dc:creator>Účet Microsoft</dc:creator>
  <cp:lastModifiedBy>Michal Culek</cp:lastModifiedBy>
  <cp:revision>22</cp:revision>
  <dcterms:created xsi:type="dcterms:W3CDTF">2014-10-07T08:27:59Z</dcterms:created>
  <dcterms:modified xsi:type="dcterms:W3CDTF">2015-06-03T11:42:39Z</dcterms:modified>
</cp:coreProperties>
</file>

<file path=docProps/custom.xml><?xml version="1.0" encoding="utf-8"?>
<Properties xmlns="http://schemas.openxmlformats.org/officeDocument/2006/custom-properties" xmlns:vt="http://schemas.openxmlformats.org/officeDocument/2006/docPropsVTypes">
  <property fmtid="{D5CDD505-2E9C-101B-9397-08002B2CF9AE}" pid="2" name="ContentTypeId">
    <vt:lpwstr>0x0101009CE513F370EBC24DB3058E48E01F3A2B</vt:lpwstr>
  </property>
  <property fmtid="{D5CDD505-2E9C-101B-9397-08002B2CF9AE}" pid="3" name="IsMyDocuments">
    <vt:bool>true</vt:bool>
  </property>
</Properties>
</file>