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4"/>
  </p:notesMasterIdLst>
  <p:handoutMasterIdLst>
    <p:handoutMasterId r:id="rId15"/>
  </p:handoutMasterIdLst>
  <p:sldIdLst>
    <p:sldId id="272" r:id="rId3"/>
    <p:sldId id="283" r:id="rId4"/>
    <p:sldId id="284" r:id="rId5"/>
    <p:sldId id="285" r:id="rId6"/>
    <p:sldId id="286" r:id="rId7"/>
    <p:sldId id="287" r:id="rId8"/>
    <p:sldId id="288" r:id="rId9"/>
    <p:sldId id="289" r:id="rId10"/>
    <p:sldId id="290" r:id="rId11"/>
    <p:sldId id="291" r:id="rId12"/>
    <p:sldId id="28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EF8E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809" autoAdjust="0"/>
    <p:restoredTop sz="94918" autoAdjust="0"/>
  </p:normalViewPr>
  <p:slideViewPr>
    <p:cSldViewPr snapToGrid="0">
      <p:cViewPr>
        <p:scale>
          <a:sx n="70" d="100"/>
          <a:sy n="70" d="100"/>
        </p:scale>
        <p:origin x="708" y="162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7. 6. 2015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7. 6. 2015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2.png"/><Relationship Id="rId18" Type="http://schemas.microsoft.com/office/2007/relationships/hdphoto" Target="../media/hdphoto4.wdp"/><Relationship Id="rId3" Type="http://schemas.openxmlformats.org/officeDocument/2006/relationships/image" Target="../media/image5.png"/><Relationship Id="rId7" Type="http://schemas.openxmlformats.org/officeDocument/2006/relationships/image" Target="../media/image8.png"/><Relationship Id="rId12" Type="http://schemas.openxmlformats.org/officeDocument/2006/relationships/image" Target="../media/image11.png"/><Relationship Id="rId17" Type="http://schemas.openxmlformats.org/officeDocument/2006/relationships/image" Target="../media/image16.png"/><Relationship Id="rId2" Type="http://schemas.openxmlformats.org/officeDocument/2006/relationships/image" Target="../media/image4.jpeg"/><Relationship Id="rId16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11" Type="http://schemas.microsoft.com/office/2007/relationships/hdphoto" Target="../media/hdphoto3.wdp"/><Relationship Id="rId5" Type="http://schemas.microsoft.com/office/2007/relationships/hdphoto" Target="../media/hdphoto1.wdp"/><Relationship Id="rId15" Type="http://schemas.openxmlformats.org/officeDocument/2006/relationships/image" Target="../media/image14.png"/><Relationship Id="rId10" Type="http://schemas.openxmlformats.org/officeDocument/2006/relationships/image" Target="../media/image10.png"/><Relationship Id="rId19" Type="http://schemas.openxmlformats.org/officeDocument/2006/relationships/image" Target="../media/image17.png"/><Relationship Id="rId4" Type="http://schemas.openxmlformats.org/officeDocument/2006/relationships/image" Target="../media/image6.png"/><Relationship Id="rId9" Type="http://schemas.microsoft.com/office/2007/relationships/hdphoto" Target="../media/hdphoto2.wdp"/><Relationship Id="rId14" Type="http://schemas.openxmlformats.org/officeDocument/2006/relationships/image" Target="../media/image1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13" Type="http://schemas.microsoft.com/office/2007/relationships/hdphoto" Target="../media/hdphoto5.wdp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21.png"/><Relationship Id="rId2" Type="http://schemas.openxmlformats.org/officeDocument/2006/relationships/image" Target="../media/image4.jpeg"/><Relationship Id="rId16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6" Type="http://schemas.microsoft.com/office/2007/relationships/hdphoto" Target="../media/hdphoto3.wdp"/><Relationship Id="rId11" Type="http://schemas.openxmlformats.org/officeDocument/2006/relationships/image" Target="../media/image20.png"/><Relationship Id="rId5" Type="http://schemas.openxmlformats.org/officeDocument/2006/relationships/image" Target="../media/image10.png"/><Relationship Id="rId15" Type="http://schemas.openxmlformats.org/officeDocument/2006/relationships/image" Target="../media/image23.png"/><Relationship Id="rId10" Type="http://schemas.openxmlformats.org/officeDocument/2006/relationships/image" Target="../media/image15.png"/><Relationship Id="rId4" Type="http://schemas.openxmlformats.org/officeDocument/2006/relationships/image" Target="../media/image18.png"/><Relationship Id="rId9" Type="http://schemas.openxmlformats.org/officeDocument/2006/relationships/image" Target="../media/image19.png"/><Relationship Id="rId14" Type="http://schemas.openxmlformats.org/officeDocument/2006/relationships/image" Target="../media/image22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13" Type="http://schemas.openxmlformats.org/officeDocument/2006/relationships/image" Target="../media/image27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26.png"/><Relationship Id="rId2" Type="http://schemas.openxmlformats.org/officeDocument/2006/relationships/image" Target="../media/image4.jpeg"/><Relationship Id="rId16" Type="http://schemas.microsoft.com/office/2007/relationships/hdphoto" Target="../media/hdphoto7.wdp"/><Relationship Id="rId1" Type="http://schemas.openxmlformats.org/officeDocument/2006/relationships/slideLayout" Target="../slideLayouts/slideLayout2.xml"/><Relationship Id="rId6" Type="http://schemas.microsoft.com/office/2007/relationships/hdphoto" Target="../media/hdphoto3.wdp"/><Relationship Id="rId11" Type="http://schemas.microsoft.com/office/2007/relationships/hdphoto" Target="../media/hdphoto6.wdp"/><Relationship Id="rId5" Type="http://schemas.openxmlformats.org/officeDocument/2006/relationships/image" Target="../media/image10.png"/><Relationship Id="rId15" Type="http://schemas.openxmlformats.org/officeDocument/2006/relationships/image" Target="../media/image29.png"/><Relationship Id="rId10" Type="http://schemas.openxmlformats.org/officeDocument/2006/relationships/image" Target="../media/image25.png"/><Relationship Id="rId4" Type="http://schemas.openxmlformats.org/officeDocument/2006/relationships/image" Target="../media/image8.png"/><Relationship Id="rId9" Type="http://schemas.openxmlformats.org/officeDocument/2006/relationships/image" Target="../media/image14.png"/><Relationship Id="rId14" Type="http://schemas.openxmlformats.org/officeDocument/2006/relationships/image" Target="../media/image28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Co nepatří do dvora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Vnímání, příroda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24715" y="23959"/>
            <a:ext cx="12192000" cy="6858000"/>
          </a:xfr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2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 flipV="1">
            <a:off x="227340" y="4092984"/>
            <a:ext cx="1560996" cy="1686893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908" t="25302" r="38905" b="21072"/>
          <a:stretch/>
        </p:blipFill>
        <p:spPr>
          <a:xfrm>
            <a:off x="5920739" y="3741419"/>
            <a:ext cx="1188721" cy="148590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5359878" y="4214683"/>
            <a:ext cx="658759" cy="42216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455966">
            <a:off x="7266624" y="3721648"/>
            <a:ext cx="2217974" cy="332795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0" b="99577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10460015" y="1469565"/>
            <a:ext cx="1200360" cy="169878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100000" l="0" r="100000">
                        <a14:foregroundMark x1="89347" y1="4614" x2="31670" y2="406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8130540" y="72094"/>
            <a:ext cx="1932114" cy="388725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73" t="9167" r="15830" b="6212"/>
          <a:stretch/>
        </p:blipFill>
        <p:spPr>
          <a:xfrm rot="16789222">
            <a:off x="749450" y="5018728"/>
            <a:ext cx="1397778" cy="261547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 flipV="1">
            <a:off x="8684399" y="3441573"/>
            <a:ext cx="400812" cy="42358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8320502" y="2178751"/>
            <a:ext cx="914425" cy="80420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232323" flipH="1" flipV="1">
            <a:off x="9188140" y="2155178"/>
            <a:ext cx="866197" cy="176577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20920" y="4892039"/>
            <a:ext cx="879425" cy="1904391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7" cstate="print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5366708">
            <a:off x="4830810" y="-478995"/>
            <a:ext cx="1689279" cy="357622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3581955" y="4266678"/>
            <a:ext cx="1585547" cy="24156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69430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0" y="3947"/>
            <a:ext cx="12192000" cy="6858000"/>
          </a:xfr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3</a:t>
            </a:fld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5359878" y="4214683"/>
            <a:ext cx="658759" cy="42216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455966">
            <a:off x="10394145" y="1306238"/>
            <a:ext cx="1327431" cy="1991743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100000" l="0" r="100000">
                        <a14:foregroundMark x1="89347" y1="4614" x2="31670" y2="406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8130540" y="72094"/>
            <a:ext cx="1932114" cy="388725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73" t="9167" r="15830" b="6212"/>
          <a:stretch/>
        </p:blipFill>
        <p:spPr>
          <a:xfrm rot="16789222">
            <a:off x="749450" y="5018728"/>
            <a:ext cx="1397778" cy="261547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 flipV="1">
            <a:off x="8684399" y="3441573"/>
            <a:ext cx="400812" cy="423585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778506">
            <a:off x="3375867" y="4816523"/>
            <a:ext cx="2654760" cy="1555241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20920" y="4892039"/>
            <a:ext cx="879425" cy="1904391"/>
          </a:xfrm>
          <a:prstGeom prst="rect">
            <a:avLst/>
          </a:prstGeom>
        </p:spPr>
      </p:pic>
      <p:grpSp>
        <p:nvGrpSpPr>
          <p:cNvPr id="3" name="Skupina 2"/>
          <p:cNvGrpSpPr/>
          <p:nvPr/>
        </p:nvGrpSpPr>
        <p:grpSpPr>
          <a:xfrm>
            <a:off x="7097367" y="4435268"/>
            <a:ext cx="1273384" cy="1050170"/>
            <a:chOff x="7097367" y="4435268"/>
            <a:chExt cx="1273384" cy="1050170"/>
          </a:xfrm>
        </p:grpSpPr>
        <p:pic>
          <p:nvPicPr>
            <p:cNvPr id="12" name="Obrázek 11"/>
            <p:cNvPicPr>
              <a:picLocks noChangeAspect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7143569" y="4389066"/>
              <a:ext cx="723138" cy="815542"/>
            </a:xfrm>
            <a:prstGeom prst="rect">
              <a:avLst/>
            </a:prstGeom>
          </p:spPr>
        </p:pic>
        <p:pic>
          <p:nvPicPr>
            <p:cNvPr id="21" name="Obrázek 20"/>
            <p:cNvPicPr>
              <a:picLocks noChangeAspect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7601411" y="4716098"/>
              <a:ext cx="723138" cy="815542"/>
            </a:xfrm>
            <a:prstGeom prst="rect">
              <a:avLst/>
            </a:prstGeom>
          </p:spPr>
        </p:pic>
      </p:grpSp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47984" b="100000" l="11803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5523" t="39972"/>
          <a:stretch/>
        </p:blipFill>
        <p:spPr>
          <a:xfrm>
            <a:off x="6163828" y="5532944"/>
            <a:ext cx="2337044" cy="1173281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8831033" y="2070294"/>
            <a:ext cx="795203" cy="925357"/>
          </a:xfrm>
          <a:prstGeom prst="rect">
            <a:avLst/>
          </a:prstGeom>
        </p:spPr>
      </p:pic>
      <p:grpSp>
        <p:nvGrpSpPr>
          <p:cNvPr id="26" name="Skupina 25"/>
          <p:cNvGrpSpPr/>
          <p:nvPr/>
        </p:nvGrpSpPr>
        <p:grpSpPr>
          <a:xfrm>
            <a:off x="9629854" y="4204209"/>
            <a:ext cx="1610273" cy="967733"/>
            <a:chOff x="9629854" y="4204209"/>
            <a:chExt cx="1610273" cy="967733"/>
          </a:xfrm>
        </p:grpSpPr>
        <p:pic>
          <p:nvPicPr>
            <p:cNvPr id="24" name="Obrázek 23"/>
            <p:cNvPicPr>
              <a:picLocks noChangeAspect="1"/>
            </p:cNvPicPr>
            <p:nvPr/>
          </p:nvPicPr>
          <p:blipFill>
            <a:blip r:embed="rId1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9933382">
              <a:off x="9629854" y="4204209"/>
              <a:ext cx="1170225" cy="786139"/>
            </a:xfrm>
            <a:prstGeom prst="rect">
              <a:avLst/>
            </a:prstGeom>
          </p:spPr>
        </p:pic>
        <p:pic>
          <p:nvPicPr>
            <p:cNvPr id="25" name="Obrázek 24"/>
            <p:cNvPicPr>
              <a:picLocks noChangeAspect="1"/>
            </p:cNvPicPr>
            <p:nvPr/>
          </p:nvPicPr>
          <p:blipFill>
            <a:blip r:embed="rId1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9933382">
              <a:off x="10069902" y="4385803"/>
              <a:ext cx="1170225" cy="786139"/>
            </a:xfrm>
            <a:prstGeom prst="rect">
              <a:avLst/>
            </a:prstGeom>
          </p:spPr>
        </p:pic>
      </p:grpSp>
      <p:pic>
        <p:nvPicPr>
          <p:cNvPr id="27" name="Obrázek 26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6086137" y="3138273"/>
            <a:ext cx="1887420" cy="5529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4889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9" dur="500" tmFilter="0, 0; .2, .5; .8, .5; 1, 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0" dur="250" autoRev="1" fill="hold"/>
                                        <p:tgtEl>
                                          <p:spTgt spid="2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8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24715" y="23959"/>
            <a:ext cx="12192000" cy="6858000"/>
          </a:xfr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4</a:t>
            </a:fld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5359878" y="4214683"/>
            <a:ext cx="658759" cy="42216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455966">
            <a:off x="4187667" y="3964326"/>
            <a:ext cx="2217974" cy="332795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100000" l="0" r="100000">
                        <a14:foregroundMark x1="89347" y1="4614" x2="31670" y2="406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8130540" y="72094"/>
            <a:ext cx="1932114" cy="388725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73" t="9167" r="15830" b="6212"/>
          <a:stretch/>
        </p:blipFill>
        <p:spPr>
          <a:xfrm rot="16789222">
            <a:off x="749450" y="5018728"/>
            <a:ext cx="1397778" cy="261547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 flipV="1">
            <a:off x="8684399" y="3441573"/>
            <a:ext cx="400812" cy="423585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232323" flipH="1" flipV="1">
            <a:off x="9188140" y="2155178"/>
            <a:ext cx="866197" cy="1765778"/>
          </a:xfrm>
          <a:prstGeom prst="rect">
            <a:avLst/>
          </a:prstGeom>
        </p:spPr>
      </p:pic>
      <p:grpSp>
        <p:nvGrpSpPr>
          <p:cNvPr id="3" name="Skupina 2"/>
          <p:cNvGrpSpPr/>
          <p:nvPr/>
        </p:nvGrpSpPr>
        <p:grpSpPr>
          <a:xfrm>
            <a:off x="10201178" y="1978146"/>
            <a:ext cx="1707007" cy="1095983"/>
            <a:chOff x="10201178" y="1978146"/>
            <a:chExt cx="1707007" cy="1095983"/>
          </a:xfrm>
        </p:grpSpPr>
        <p:pic>
          <p:nvPicPr>
            <p:cNvPr id="21" name="Obrázek 20"/>
            <p:cNvPicPr>
              <a:picLocks noChangeAspect="1"/>
            </p:cNvPicPr>
            <p:nvPr/>
          </p:nvPicPr>
          <p:blipFill rotWithShape="1">
            <a:blip r:embed="rId10" cstate="print"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backgroundRemoval t="4419" b="46065" l="37667" r="93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8855" t="17684" r="14894" b="57113"/>
            <a:stretch/>
          </p:blipFill>
          <p:spPr>
            <a:xfrm rot="16200000">
              <a:off x="11106696" y="2210218"/>
              <a:ext cx="915713" cy="687265"/>
            </a:xfrm>
            <a:prstGeom prst="rect">
              <a:avLst/>
            </a:prstGeom>
          </p:spPr>
        </p:pic>
        <p:pic>
          <p:nvPicPr>
            <p:cNvPr id="22" name="Obrázek 21"/>
            <p:cNvPicPr>
              <a:picLocks noChangeAspect="1"/>
            </p:cNvPicPr>
            <p:nvPr/>
          </p:nvPicPr>
          <p:blipFill rotWithShape="1">
            <a:blip r:embed="rId10" cstate="print"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backgroundRemoval t="4419" b="46065" l="37667" r="93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8855" t="17684" r="14894" b="57113"/>
            <a:stretch/>
          </p:blipFill>
          <p:spPr>
            <a:xfrm rot="16200000">
              <a:off x="10086954" y="2092370"/>
              <a:ext cx="915713" cy="687265"/>
            </a:xfrm>
            <a:prstGeom prst="rect">
              <a:avLst/>
            </a:prstGeom>
          </p:spPr>
        </p:pic>
        <p:pic>
          <p:nvPicPr>
            <p:cNvPr id="23" name="Obrázek 22"/>
            <p:cNvPicPr>
              <a:picLocks noChangeAspect="1"/>
            </p:cNvPicPr>
            <p:nvPr/>
          </p:nvPicPr>
          <p:blipFill rotWithShape="1">
            <a:blip r:embed="rId10" cstate="print"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backgroundRemoval t="4419" b="46065" l="37667" r="93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8855" t="17684" r="14894" b="57113"/>
            <a:stretch/>
          </p:blipFill>
          <p:spPr>
            <a:xfrm rot="16200000">
              <a:off x="10590853" y="2110058"/>
              <a:ext cx="915713" cy="687265"/>
            </a:xfrm>
            <a:prstGeom prst="rect">
              <a:avLst/>
            </a:prstGeom>
          </p:spPr>
        </p:pic>
        <p:pic>
          <p:nvPicPr>
            <p:cNvPr id="24" name="Obrázek 23"/>
            <p:cNvPicPr>
              <a:picLocks noChangeAspect="1"/>
            </p:cNvPicPr>
            <p:nvPr/>
          </p:nvPicPr>
          <p:blipFill rotWithShape="1">
            <a:blip r:embed="rId10" cstate="print"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backgroundRemoval t="4419" b="46065" l="37667" r="93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8855" t="17684" r="14894" b="57113"/>
            <a:stretch/>
          </p:blipFill>
          <p:spPr>
            <a:xfrm rot="16200000">
              <a:off x="10743253" y="2272640"/>
              <a:ext cx="915713" cy="687265"/>
            </a:xfrm>
            <a:prstGeom prst="rect">
              <a:avLst/>
            </a:prstGeom>
          </p:spPr>
        </p:pic>
      </p:grpSp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413" t="-1303" r="1078" b="13545"/>
          <a:stretch/>
        </p:blipFill>
        <p:spPr>
          <a:xfrm>
            <a:off x="8478518" y="1354748"/>
            <a:ext cx="1414130" cy="1701209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5676367" y="2878853"/>
            <a:ext cx="1338883" cy="1385422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987" t="11622" r="10688" b="26692"/>
          <a:stretch/>
        </p:blipFill>
        <p:spPr>
          <a:xfrm rot="16862352">
            <a:off x="7537968" y="3955493"/>
            <a:ext cx="1761300" cy="2155315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15" cstate="print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9934" b="96247" l="9830" r="9696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9194326" y="4113940"/>
            <a:ext cx="4170377" cy="21845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5114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78444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r>
              <a:rPr lang="cs-CZ" dirty="0"/>
              <a:t> </a:t>
            </a:r>
            <a:r>
              <a:rPr lang="cs-CZ" dirty="0" smtClean="0"/>
              <a:t>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hledají obrázky, které nepatří do </a:t>
            </a:r>
            <a:r>
              <a:rPr lang="cs-CZ" dirty="0" smtClean="0"/>
              <a:t>dvora</a:t>
            </a:r>
            <a:endParaRPr lang="cs-CZ" dirty="0" smtClean="0"/>
          </a:p>
          <a:p>
            <a:r>
              <a:rPr lang="cs-CZ" b="1" dirty="0"/>
              <a:t>Očekávání a cíle</a:t>
            </a:r>
          </a:p>
          <a:p>
            <a:r>
              <a:rPr lang="cs-CZ" dirty="0"/>
              <a:t>Rozvoj </a:t>
            </a:r>
            <a:r>
              <a:rPr lang="cs-CZ" dirty="0" smtClean="0"/>
              <a:t>rozlišování </a:t>
            </a:r>
            <a:r>
              <a:rPr lang="cs-CZ" dirty="0"/>
              <a:t>obrazných </a:t>
            </a:r>
            <a:r>
              <a:rPr lang="cs-CZ" dirty="0" smtClean="0"/>
              <a:t>znaků, symbolů a grafického </a:t>
            </a:r>
            <a:r>
              <a:rPr lang="cs-CZ" dirty="0"/>
              <a:t>vyjadřování </a:t>
            </a:r>
            <a:r>
              <a:rPr lang="cs-CZ" dirty="0" smtClean="0"/>
              <a:t>, ekologie</a:t>
            </a:r>
            <a:endParaRPr lang="cs-CZ" dirty="0"/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4899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338470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Děti klikají na obrázky, které do </a:t>
            </a:r>
            <a:r>
              <a:rPr lang="cs-CZ" dirty="0" smtClean="0"/>
              <a:t>dvora</a:t>
            </a:r>
            <a:r>
              <a:rPr lang="cs-CZ" dirty="0" smtClean="0"/>
              <a:t> </a:t>
            </a:r>
            <a:r>
              <a:rPr lang="cs-CZ" dirty="0" smtClean="0"/>
              <a:t>nepatří. Za pomoci animačních efektů se jim nabízí zpětná vazba.</a:t>
            </a:r>
          </a:p>
          <a:p>
            <a:r>
              <a:rPr lang="cs-CZ" dirty="0" smtClean="0"/>
              <a:t>Zároveň si s dětmi o tématu vyprávíme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44630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Obrázky jsou pro děti k dispozici v </a:t>
            </a:r>
            <a:r>
              <a:rPr lang="cs-CZ" dirty="0" err="1" smtClean="0"/>
              <a:t>zalaminované</a:t>
            </a:r>
            <a:r>
              <a:rPr lang="cs-CZ" dirty="0" smtClean="0"/>
              <a:t> podobě a stejnou aktivitu můžeme dělat i na magnetickou tabulku, která je součástí </a:t>
            </a:r>
            <a:r>
              <a:rPr lang="cs-CZ" dirty="0" err="1" smtClean="0"/>
              <a:t>KUMUČe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90191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Orientovat se bezpečně ve známém prostředí i v životě tohoto prostředí  </a:t>
            </a:r>
          </a:p>
          <a:p>
            <a:r>
              <a:rPr lang="cs-CZ" dirty="0"/>
              <a:t>Osvojit si elementární poznatky o okolním prostředí, které jsou dítěti blízké, pro ně smysluplné a přínosné, zajímavé a jemu pochopitelné a využitelné pro další učení a životní praxi</a:t>
            </a:r>
          </a:p>
          <a:p>
            <a:r>
              <a:rPr lang="cs-CZ" dirty="0"/>
              <a:t>Uvědomovat si, že jak svět přírody, tak i svět lidí je na různých částech naší planety různorodý a </a:t>
            </a:r>
            <a:r>
              <a:rPr lang="cs-CZ" dirty="0" smtClean="0"/>
              <a:t>pestrý</a:t>
            </a:r>
          </a:p>
          <a:p>
            <a:r>
              <a:rPr lang="cs-CZ" dirty="0"/>
              <a:t>Vnímat, že je zajímavé dozvídat se nové věci, využívat</a:t>
            </a:r>
          </a:p>
          <a:p>
            <a:r>
              <a:rPr lang="cs-CZ" dirty="0"/>
              <a:t>zkušeností k učení </a:t>
            </a:r>
          </a:p>
          <a:p>
            <a:r>
              <a:rPr lang="cs-CZ" dirty="0"/>
              <a:t>Postupovat a učit se podle pokynů a instrukcí</a:t>
            </a:r>
          </a:p>
          <a:p>
            <a:r>
              <a:rPr lang="cs-CZ" dirty="0"/>
              <a:t>Prožívat radost ze zvládnutého a poznaného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37011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293</Words>
  <Application>Microsoft Office PowerPoint</Application>
  <PresentationFormat>Širokoúhlá obrazovka</PresentationFormat>
  <Paragraphs>60</Paragraphs>
  <Slides>11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4" baseType="lpstr">
      <vt:lpstr>Arial</vt:lpstr>
      <vt:lpstr>Century Gothic</vt:lpstr>
      <vt:lpstr>Sheer Green 16x9</vt:lpstr>
      <vt:lpstr>Co nepatří do dvora</vt:lpstr>
      <vt:lpstr>Prezentace aplikace PowerPoint</vt:lpstr>
      <vt:lpstr>Prezentace aplikace PowerPoint</vt:lpstr>
      <vt:lpstr>Prezentace aplikace PowerPoint</vt:lpstr>
      <vt:lpstr>Použité odkazy</vt:lpstr>
      <vt:lpstr>Metodický pokyn Integrovaný blok:  Vnímání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2015-06-07T16:46:23Z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