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4" r:id="rId4"/>
    <p:sldId id="285" r:id="rId5"/>
    <p:sldId id="286" r:id="rId6"/>
    <p:sldId id="287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315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80115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22681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1315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 čehopak je </a:t>
            </a: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vyrobeno?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194501" y="129162"/>
            <a:ext cx="3360451" cy="2316326"/>
            <a:chOff x="194501" y="129162"/>
            <a:chExt cx="3360451" cy="2316326"/>
          </a:xfrm>
        </p:grpSpPr>
        <p:sp>
          <p:nvSpPr>
            <p:cNvPr id="21" name="Zaoblený obdélník 20"/>
            <p:cNvSpPr/>
            <p:nvPr/>
          </p:nvSpPr>
          <p:spPr>
            <a:xfrm>
              <a:off x="194501" y="129162"/>
              <a:ext cx="3360451" cy="2097760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" name="Obrázek 1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37183" r="39066"/>
            <a:stretch/>
          </p:blipFill>
          <p:spPr>
            <a:xfrm>
              <a:off x="783136" y="211567"/>
              <a:ext cx="1625213" cy="2233921"/>
            </a:xfrm>
            <a:prstGeom prst="rect">
              <a:avLst/>
            </a:prstGeom>
          </p:spPr>
        </p:pic>
      </p:grpSp>
      <p:grpSp>
        <p:nvGrpSpPr>
          <p:cNvPr id="26" name="Skupina 25"/>
          <p:cNvGrpSpPr/>
          <p:nvPr/>
        </p:nvGrpSpPr>
        <p:grpSpPr>
          <a:xfrm>
            <a:off x="277907" y="4735285"/>
            <a:ext cx="3360451" cy="2097760"/>
            <a:chOff x="277907" y="4735285"/>
            <a:chExt cx="3360451" cy="2097760"/>
          </a:xfrm>
        </p:grpSpPr>
        <p:sp>
          <p:nvSpPr>
            <p:cNvPr id="23" name="Zaoblený obdélník 22"/>
            <p:cNvSpPr/>
            <p:nvPr/>
          </p:nvSpPr>
          <p:spPr>
            <a:xfrm>
              <a:off x="277907" y="4735285"/>
              <a:ext cx="3360451" cy="2097760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66943" t="10598" b="61502"/>
            <a:stretch/>
          </p:blipFill>
          <p:spPr>
            <a:xfrm>
              <a:off x="1246776" y="4919730"/>
              <a:ext cx="1700280" cy="1913315"/>
            </a:xfrm>
            <a:prstGeom prst="rect">
              <a:avLst/>
            </a:prstGeom>
          </p:spPr>
        </p:pic>
      </p:grpSp>
      <p:grpSp>
        <p:nvGrpSpPr>
          <p:cNvPr id="25" name="Skupina 24"/>
          <p:cNvGrpSpPr/>
          <p:nvPr/>
        </p:nvGrpSpPr>
        <p:grpSpPr>
          <a:xfrm>
            <a:off x="229478" y="2369427"/>
            <a:ext cx="3360451" cy="2097760"/>
            <a:chOff x="229478" y="2369427"/>
            <a:chExt cx="3360451" cy="2097760"/>
          </a:xfrm>
        </p:grpSpPr>
        <p:sp>
          <p:nvSpPr>
            <p:cNvPr id="22" name="Zaoblený obdélník 21"/>
            <p:cNvSpPr/>
            <p:nvPr/>
          </p:nvSpPr>
          <p:spPr>
            <a:xfrm>
              <a:off x="229478" y="2369427"/>
              <a:ext cx="3360451" cy="2097760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16200000">
              <a:off x="1035448" y="2599983"/>
              <a:ext cx="1591281" cy="1794618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8175847" y="0"/>
            <a:ext cx="3360451" cy="2258872"/>
            <a:chOff x="8449476" y="-132762"/>
            <a:chExt cx="3360451" cy="2258872"/>
          </a:xfrm>
        </p:grpSpPr>
        <p:sp>
          <p:nvSpPr>
            <p:cNvPr id="13" name="Zaoblený obdélník 12"/>
            <p:cNvSpPr/>
            <p:nvPr/>
          </p:nvSpPr>
          <p:spPr>
            <a:xfrm>
              <a:off x="8449476" y="-16851"/>
              <a:ext cx="3360451" cy="2124262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0775" r="31555" b="62629"/>
            <a:stretch/>
          </p:blipFill>
          <p:spPr>
            <a:xfrm>
              <a:off x="8937938" y="-132762"/>
              <a:ext cx="2614412" cy="2258872"/>
            </a:xfrm>
            <a:prstGeom prst="rect">
              <a:avLst/>
            </a:prstGeom>
          </p:spPr>
        </p:pic>
      </p:grpSp>
      <p:grpSp>
        <p:nvGrpSpPr>
          <p:cNvPr id="15" name="Skupina 14"/>
          <p:cNvGrpSpPr/>
          <p:nvPr/>
        </p:nvGrpSpPr>
        <p:grpSpPr>
          <a:xfrm>
            <a:off x="8156891" y="2238160"/>
            <a:ext cx="3360451" cy="2332632"/>
            <a:chOff x="12641911" y="2105398"/>
            <a:chExt cx="3360451" cy="2332632"/>
          </a:xfrm>
        </p:grpSpPr>
        <p:sp>
          <p:nvSpPr>
            <p:cNvPr id="16" name="Zaoblený obdélník 15"/>
            <p:cNvSpPr/>
            <p:nvPr/>
          </p:nvSpPr>
          <p:spPr>
            <a:xfrm>
              <a:off x="12641911" y="2305435"/>
              <a:ext cx="3360451" cy="2118191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7" name="Obrázek 16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61183" t="49612" r="-1215" b="13991"/>
            <a:stretch/>
          </p:blipFill>
          <p:spPr>
            <a:xfrm rot="2360962">
              <a:off x="13246643" y="2105398"/>
              <a:ext cx="1924152" cy="2332632"/>
            </a:xfrm>
            <a:prstGeom prst="rect">
              <a:avLst/>
            </a:prstGeom>
          </p:spPr>
        </p:pic>
      </p:grpSp>
      <p:sp>
        <p:nvSpPr>
          <p:cNvPr id="19" name="Zaoblený obdélník 18"/>
          <p:cNvSpPr/>
          <p:nvPr/>
        </p:nvSpPr>
        <p:spPr>
          <a:xfrm>
            <a:off x="8156891" y="4760240"/>
            <a:ext cx="3360451" cy="2097760"/>
          </a:xfrm>
          <a:prstGeom prst="round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414" t="9162" b="61690"/>
          <a:stretch/>
        </p:blipFill>
        <p:spPr>
          <a:xfrm>
            <a:off x="8410360" y="4859080"/>
            <a:ext cx="2653316" cy="1998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9342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8449476" y="-132762"/>
            <a:ext cx="3360451" cy="2258872"/>
            <a:chOff x="8449476" y="-132762"/>
            <a:chExt cx="3360451" cy="2258872"/>
          </a:xfrm>
        </p:grpSpPr>
        <p:sp>
          <p:nvSpPr>
            <p:cNvPr id="3" name="Zaoblený obdélník 2"/>
            <p:cNvSpPr/>
            <p:nvPr/>
          </p:nvSpPr>
          <p:spPr>
            <a:xfrm>
              <a:off x="8449476" y="-16851"/>
              <a:ext cx="3360451" cy="2124262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0775" r="31555" b="62629"/>
            <a:stretch/>
          </p:blipFill>
          <p:spPr>
            <a:xfrm>
              <a:off x="8937938" y="-132762"/>
              <a:ext cx="2614412" cy="2258872"/>
            </a:xfrm>
            <a:prstGeom prst="rect">
              <a:avLst/>
            </a:prstGeom>
          </p:spPr>
        </p:pic>
      </p:grpSp>
      <p:grpSp>
        <p:nvGrpSpPr>
          <p:cNvPr id="13" name="Skupina 12"/>
          <p:cNvGrpSpPr/>
          <p:nvPr/>
        </p:nvGrpSpPr>
        <p:grpSpPr>
          <a:xfrm>
            <a:off x="8449476" y="2263029"/>
            <a:ext cx="3360451" cy="2332632"/>
            <a:chOff x="8449476" y="2263029"/>
            <a:chExt cx="3360451" cy="2332632"/>
          </a:xfrm>
        </p:grpSpPr>
        <p:sp>
          <p:nvSpPr>
            <p:cNvPr id="10" name="Zaoblený obdélník 9"/>
            <p:cNvSpPr/>
            <p:nvPr/>
          </p:nvSpPr>
          <p:spPr>
            <a:xfrm>
              <a:off x="8449476" y="2438680"/>
              <a:ext cx="3360451" cy="2118191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61183" t="49612" r="-1215" b="13991"/>
            <a:stretch/>
          </p:blipFill>
          <p:spPr>
            <a:xfrm rot="2360962">
              <a:off x="9038836" y="2263029"/>
              <a:ext cx="1924152" cy="2332632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8449476" y="4833767"/>
            <a:ext cx="3360451" cy="2097760"/>
            <a:chOff x="8449476" y="4833767"/>
            <a:chExt cx="3360451" cy="2097760"/>
          </a:xfrm>
        </p:grpSpPr>
        <p:sp>
          <p:nvSpPr>
            <p:cNvPr id="11" name="Zaoblený obdélník 10"/>
            <p:cNvSpPr/>
            <p:nvPr/>
          </p:nvSpPr>
          <p:spPr>
            <a:xfrm>
              <a:off x="8449476" y="4833767"/>
              <a:ext cx="3360451" cy="2097760"/>
            </a:xfrm>
            <a:prstGeom prst="roundRect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8414" t="9162" b="61690"/>
            <a:stretch/>
          </p:blipFill>
          <p:spPr>
            <a:xfrm>
              <a:off x="8702945" y="4932607"/>
              <a:ext cx="2653316" cy="1998919"/>
            </a:xfrm>
            <a:prstGeom prst="rect">
              <a:avLst/>
            </a:prstGeom>
          </p:spPr>
        </p:pic>
      </p:grp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6943" b="61502"/>
          <a:stretch/>
        </p:blipFill>
        <p:spPr>
          <a:xfrm>
            <a:off x="1216920" y="-1172129"/>
            <a:ext cx="4951742" cy="7688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85852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7183" r="39066"/>
          <a:stretch/>
        </p:blipFill>
        <p:spPr>
          <a:xfrm>
            <a:off x="253122" y="661428"/>
            <a:ext cx="4508105" cy="6196572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8449476" y="-132762"/>
            <a:ext cx="3360451" cy="2258872"/>
            <a:chOff x="8449476" y="-132762"/>
            <a:chExt cx="3360451" cy="2258872"/>
          </a:xfrm>
        </p:grpSpPr>
        <p:sp>
          <p:nvSpPr>
            <p:cNvPr id="11" name="Zaoblený obdélník 10"/>
            <p:cNvSpPr/>
            <p:nvPr/>
          </p:nvSpPr>
          <p:spPr>
            <a:xfrm>
              <a:off x="8449476" y="-16851"/>
              <a:ext cx="3360451" cy="2124262"/>
            </a:xfrm>
            <a:prstGeom prst="roundRect">
              <a:avLst/>
            </a:prstGeom>
            <a:blipFill>
              <a:blip r:embed="rId4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0775" r="31555" b="62629"/>
            <a:stretch/>
          </p:blipFill>
          <p:spPr>
            <a:xfrm>
              <a:off x="8937938" y="-132762"/>
              <a:ext cx="2614412" cy="2258872"/>
            </a:xfrm>
            <a:prstGeom prst="rect">
              <a:avLst/>
            </a:prstGeom>
          </p:spPr>
        </p:pic>
      </p:grpSp>
      <p:grpSp>
        <p:nvGrpSpPr>
          <p:cNvPr id="13" name="Skupina 12"/>
          <p:cNvGrpSpPr/>
          <p:nvPr/>
        </p:nvGrpSpPr>
        <p:grpSpPr>
          <a:xfrm>
            <a:off x="8449476" y="2263029"/>
            <a:ext cx="3360451" cy="2332632"/>
            <a:chOff x="8449476" y="2263029"/>
            <a:chExt cx="3360451" cy="2332632"/>
          </a:xfrm>
        </p:grpSpPr>
        <p:sp>
          <p:nvSpPr>
            <p:cNvPr id="14" name="Zaoblený obdélník 13"/>
            <p:cNvSpPr/>
            <p:nvPr/>
          </p:nvSpPr>
          <p:spPr>
            <a:xfrm>
              <a:off x="8449476" y="2438680"/>
              <a:ext cx="3360451" cy="2118191"/>
            </a:xfrm>
            <a:prstGeom prst="roundRect">
              <a:avLst/>
            </a:prstGeom>
            <a:blipFill>
              <a:blip r:embed="rId4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61183" t="49612" r="-1215" b="13991"/>
            <a:stretch/>
          </p:blipFill>
          <p:spPr>
            <a:xfrm rot="2360962">
              <a:off x="9038836" y="2263029"/>
              <a:ext cx="1924152" cy="2332632"/>
            </a:xfrm>
            <a:prstGeom prst="rect">
              <a:avLst/>
            </a:prstGeom>
          </p:spPr>
        </p:pic>
      </p:grpSp>
      <p:grpSp>
        <p:nvGrpSpPr>
          <p:cNvPr id="16" name="Skupina 15"/>
          <p:cNvGrpSpPr/>
          <p:nvPr/>
        </p:nvGrpSpPr>
        <p:grpSpPr>
          <a:xfrm>
            <a:off x="8449476" y="4833767"/>
            <a:ext cx="3360451" cy="2097760"/>
            <a:chOff x="8449476" y="4833767"/>
            <a:chExt cx="3360451" cy="2097760"/>
          </a:xfrm>
        </p:grpSpPr>
        <p:sp>
          <p:nvSpPr>
            <p:cNvPr id="17" name="Zaoblený obdélník 16"/>
            <p:cNvSpPr/>
            <p:nvPr/>
          </p:nvSpPr>
          <p:spPr>
            <a:xfrm>
              <a:off x="8449476" y="4833767"/>
              <a:ext cx="3360451" cy="2097760"/>
            </a:xfrm>
            <a:prstGeom prst="roundRect">
              <a:avLst/>
            </a:prstGeom>
            <a:blipFill>
              <a:blip r:embed="rId4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8" name="Obrázek 17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8414" t="9162" b="61690"/>
            <a:stretch/>
          </p:blipFill>
          <p:spPr>
            <a:xfrm>
              <a:off x="8702945" y="4932607"/>
              <a:ext cx="2653316" cy="199891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546716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773868" y="1277501"/>
            <a:ext cx="4320576" cy="4872668"/>
          </a:xfrm>
          <a:prstGeom prst="rect">
            <a:avLst/>
          </a:prstGeom>
        </p:spPr>
      </p:pic>
      <p:grpSp>
        <p:nvGrpSpPr>
          <p:cNvPr id="11" name="Skupina 10"/>
          <p:cNvGrpSpPr/>
          <p:nvPr/>
        </p:nvGrpSpPr>
        <p:grpSpPr>
          <a:xfrm>
            <a:off x="8449476" y="-132762"/>
            <a:ext cx="3360451" cy="2258872"/>
            <a:chOff x="8449476" y="-132762"/>
            <a:chExt cx="3360451" cy="2258872"/>
          </a:xfrm>
        </p:grpSpPr>
        <p:sp>
          <p:nvSpPr>
            <p:cNvPr id="12" name="Zaoblený obdélník 11"/>
            <p:cNvSpPr/>
            <p:nvPr/>
          </p:nvSpPr>
          <p:spPr>
            <a:xfrm>
              <a:off x="8449476" y="-16851"/>
              <a:ext cx="3360451" cy="2124262"/>
            </a:xfrm>
            <a:prstGeom prst="roundRect">
              <a:avLst/>
            </a:prstGeom>
            <a:blipFill>
              <a:blip r:embed="rId4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0775" r="31555" b="62629"/>
            <a:stretch/>
          </p:blipFill>
          <p:spPr>
            <a:xfrm>
              <a:off x="8937938" y="-132762"/>
              <a:ext cx="2614412" cy="2258872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8449476" y="2263029"/>
            <a:ext cx="3360451" cy="2332632"/>
            <a:chOff x="8449476" y="2263029"/>
            <a:chExt cx="3360451" cy="2332632"/>
          </a:xfrm>
        </p:grpSpPr>
        <p:sp>
          <p:nvSpPr>
            <p:cNvPr id="15" name="Zaoblený obdélník 14"/>
            <p:cNvSpPr/>
            <p:nvPr/>
          </p:nvSpPr>
          <p:spPr>
            <a:xfrm>
              <a:off x="8449476" y="2438680"/>
              <a:ext cx="3360451" cy="2118191"/>
            </a:xfrm>
            <a:prstGeom prst="roundRect">
              <a:avLst/>
            </a:prstGeom>
            <a:blipFill>
              <a:blip r:embed="rId4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" name="Obrázek 15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61183" t="49612" r="-1215" b="13991"/>
            <a:stretch/>
          </p:blipFill>
          <p:spPr>
            <a:xfrm rot="2360962">
              <a:off x="9038836" y="2263029"/>
              <a:ext cx="1924152" cy="2332632"/>
            </a:xfrm>
            <a:prstGeom prst="rect">
              <a:avLst/>
            </a:prstGeom>
          </p:spPr>
        </p:pic>
      </p:grpSp>
      <p:grpSp>
        <p:nvGrpSpPr>
          <p:cNvPr id="17" name="Skupina 16"/>
          <p:cNvGrpSpPr/>
          <p:nvPr/>
        </p:nvGrpSpPr>
        <p:grpSpPr>
          <a:xfrm>
            <a:off x="8449476" y="4833767"/>
            <a:ext cx="3360451" cy="2097760"/>
            <a:chOff x="8449476" y="4833767"/>
            <a:chExt cx="3360451" cy="2097760"/>
          </a:xfrm>
        </p:grpSpPr>
        <p:sp>
          <p:nvSpPr>
            <p:cNvPr id="18" name="Zaoblený obdélník 17"/>
            <p:cNvSpPr/>
            <p:nvPr/>
          </p:nvSpPr>
          <p:spPr>
            <a:xfrm>
              <a:off x="8449476" y="4833767"/>
              <a:ext cx="3360451" cy="2097760"/>
            </a:xfrm>
            <a:prstGeom prst="roundRect">
              <a:avLst/>
            </a:prstGeom>
            <a:blipFill>
              <a:blip r:embed="rId4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" name="Obrázek 18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8414" t="9162" b="61690"/>
            <a:stretch/>
          </p:blipFill>
          <p:spPr>
            <a:xfrm>
              <a:off x="8702945" y="4932607"/>
              <a:ext cx="2653316" cy="1998919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4162610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 smtClean="0"/>
              <a:t>Obrázky se souhlasem autora p. Melicharová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s přírodními výrobními materiály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informační gramotnosti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děti interaktivním perem spojují dvojice, které k sobě patří – výrobní materiál – výrobek.</a:t>
            </a:r>
          </a:p>
          <a:p>
            <a:r>
              <a:rPr lang="cs-CZ" dirty="0" smtClean="0"/>
              <a:t>Na snímcích 3 – 5 tyto získané informace ověřují formou testu.</a:t>
            </a:r>
          </a:p>
          <a:p>
            <a:r>
              <a:rPr lang="cs-CZ" dirty="0" smtClean="0"/>
              <a:t>Díky animačním efektům a aktivační události se dětem nabízí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k dispozici obrázky také v </a:t>
            </a:r>
            <a:r>
              <a:rPr lang="cs-CZ" dirty="0" err="1" smtClean="0"/>
              <a:t>zalaminované</a:t>
            </a:r>
            <a:r>
              <a:rPr lang="cs-CZ" dirty="0" smtClean="0"/>
              <a:t> podobě a hledají správné dvojice, které společně připevňují na magnetickou tabulku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Ovládat koordinaci ruky a oka, zvládnout jemnou motoriku</a:t>
            </a:r>
          </a:p>
          <a:p>
            <a:r>
              <a:rPr lang="cs-CZ" dirty="0"/>
              <a:t>Vést stopu tužky při </a:t>
            </a:r>
            <a:r>
              <a:rPr lang="cs-CZ" dirty="0" smtClean="0"/>
              <a:t>kresbě</a:t>
            </a:r>
          </a:p>
          <a:p>
            <a:r>
              <a:rPr lang="cs-CZ" dirty="0"/>
              <a:t>Pojmenovávat věci a jevy ve svém okolí  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  <a:endParaRPr lang="cs-CZ" dirty="0" smtClean="0"/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295</Words>
  <Application>Microsoft Office PowerPoint</Application>
  <PresentationFormat>Vlastní</PresentationFormat>
  <Paragraphs>58</Paragraphs>
  <Slides>12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Z čehopak je vyrobeno?</vt:lpstr>
      <vt:lpstr>Snímek 2</vt:lpstr>
      <vt:lpstr>Snímek 3</vt:lpstr>
      <vt:lpstr>Snímek 4</vt:lpstr>
      <vt:lpstr>Snímek 5</vt:lpstr>
      <vt:lpstr>Použité odkazy</vt:lpstr>
      <vt:lpstr>Metodický pokyn Integrovaný blok: 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2015-06-19T05:44:04Z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