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5" r:id="rId4"/>
    <p:sldId id="282" r:id="rId5"/>
    <p:sldId id="283" r:id="rId6"/>
    <p:sldId id="275" r:id="rId7"/>
    <p:sldId id="276" r:id="rId8"/>
    <p:sldId id="277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3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75" autoAdjust="0"/>
    <p:restoredTop sz="94982" autoAdjust="0"/>
  </p:normalViewPr>
  <p:slideViewPr>
    <p:cSldViewPr snapToGrid="0">
      <p:cViewPr varScale="1">
        <p:scale>
          <a:sx n="86" d="100"/>
          <a:sy n="86" d="100"/>
        </p:scale>
        <p:origin x="-84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comments" Target="../comments/comment2.xml"/><Relationship Id="rId2" Type="http://schemas.openxmlformats.org/officeDocument/2006/relationships/audio" Target="../media/audio1.wav"/><Relationship Id="rId16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microsoft.com/office/2007/relationships/hdphoto" Target="../media/hdphoto1.wdp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11" Type="http://schemas.openxmlformats.org/officeDocument/2006/relationships/comments" Target="../comments/comment3.xml"/><Relationship Id="rId5" Type="http://schemas.openxmlformats.org/officeDocument/2006/relationships/image" Target="../media/image8.png"/><Relationship Id="rId10" Type="http://schemas.microsoft.com/office/2007/relationships/hdphoto" Target="../media/hdphoto1.wdp"/><Relationship Id="rId4" Type="http://schemas.openxmlformats.org/officeDocument/2006/relationships/image" Target="../media/image7.png"/><Relationship Id="rId9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Pejsek u lékaře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Rozvoj</a:t>
            </a:r>
            <a:r>
              <a:rPr lang="cs-CZ" sz="2400" b="0" i="0" dirty="0" smtClean="0"/>
              <a:t> logicko-pojmového myšlení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WIN_20150515_09432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506713" flipV="1">
            <a:off x="1127927" y="2891396"/>
            <a:ext cx="6791988" cy="3820492"/>
          </a:xfrm>
          <a:prstGeom prst="rect">
            <a:avLst/>
          </a:prstGeom>
        </p:spPr>
      </p:pic>
      <p:pic>
        <p:nvPicPr>
          <p:cNvPr id="21" name="Obrázek 20" descr="WIN_20150515_12230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26558" y="122829"/>
            <a:ext cx="6181800" cy="3477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76332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WIN_20150515_095342.JPG"/>
          <p:cNvPicPr>
            <a:picLocks noChangeAspect="1"/>
          </p:cNvPicPr>
          <p:nvPr/>
        </p:nvPicPr>
        <p:blipFill rotWithShape="1">
          <a:blip r:embed="rId3" cstate="print"/>
          <a:srcRect l="18729" r="18798"/>
          <a:stretch/>
        </p:blipFill>
        <p:spPr>
          <a:xfrm flipV="1">
            <a:off x="7710985" y="131445"/>
            <a:ext cx="1433015" cy="1290274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pic>
        <p:nvPicPr>
          <p:cNvPr id="7" name="Obrázek 6" descr="WIN_20150515_095408.JPG"/>
          <p:cNvPicPr>
            <a:picLocks noChangeAspect="1"/>
          </p:cNvPicPr>
          <p:nvPr/>
        </p:nvPicPr>
        <p:blipFill rotWithShape="1">
          <a:blip r:embed="rId4" cstate="print"/>
          <a:srcRect l="13988" t="24796" r="14507" b="11259"/>
          <a:stretch/>
        </p:blipFill>
        <p:spPr>
          <a:xfrm flipV="1">
            <a:off x="8215952" y="4776715"/>
            <a:ext cx="2251881" cy="1132765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pic>
        <p:nvPicPr>
          <p:cNvPr id="8" name="Obrázek 7" descr="WIN_20150515_09542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flipV="1">
            <a:off x="4612944" y="3835477"/>
            <a:ext cx="2210366" cy="1179004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pic>
        <p:nvPicPr>
          <p:cNvPr id="9" name="Obrázek 8" descr="WIN_20150515_09544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flipV="1">
            <a:off x="10032392" y="3455397"/>
            <a:ext cx="1900647" cy="1069114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pic>
        <p:nvPicPr>
          <p:cNvPr id="12" name="Obrázek 11" descr="WIN_20150515_09583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flipV="1">
            <a:off x="7348701" y="3310891"/>
            <a:ext cx="1704028" cy="958516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pic>
        <p:nvPicPr>
          <p:cNvPr id="15" name="Obrázek 14" descr="WIN_20150515_095649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 flipV="1">
            <a:off x="4850406" y="1305623"/>
            <a:ext cx="2313066" cy="1301099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pic>
        <p:nvPicPr>
          <p:cNvPr id="16" name="Obrázek 15" descr="WIN_20150515_095940.JPG"/>
          <p:cNvPicPr>
            <a:picLocks noChangeAspect="1"/>
          </p:cNvPicPr>
          <p:nvPr/>
        </p:nvPicPr>
        <p:blipFill rotWithShape="1">
          <a:blip r:embed="rId9" cstate="print"/>
          <a:srcRect l="23192" r="13757"/>
          <a:stretch/>
        </p:blipFill>
        <p:spPr>
          <a:xfrm rot="10800000" flipV="1">
            <a:off x="10742704" y="5616048"/>
            <a:ext cx="1337481" cy="1193199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pic>
        <p:nvPicPr>
          <p:cNvPr id="17" name="Obrázek 16" descr="WIN_20150515_095959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 rot="5400000" flipV="1">
            <a:off x="10200886" y="728612"/>
            <a:ext cx="2188381" cy="1230964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pic>
        <p:nvPicPr>
          <p:cNvPr id="18" name="Obrázek 17" descr="WIN_20150515_100023.JPG"/>
          <p:cNvPicPr>
            <a:picLocks noChangeAspect="1"/>
          </p:cNvPicPr>
          <p:nvPr/>
        </p:nvPicPr>
        <p:blipFill rotWithShape="1">
          <a:blip r:embed="rId11" cstate="print"/>
          <a:srcRect l="29880" r="22722" b="-10009"/>
          <a:stretch/>
        </p:blipFill>
        <p:spPr>
          <a:xfrm flipV="1">
            <a:off x="9205571" y="1731326"/>
            <a:ext cx="1078173" cy="1407581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pic>
        <p:nvPicPr>
          <p:cNvPr id="19" name="Obrázek 18" descr="WIN_20150515_100112.JPG"/>
          <p:cNvPicPr>
            <a:picLocks noChangeAspect="1"/>
          </p:cNvPicPr>
          <p:nvPr/>
        </p:nvPicPr>
        <p:blipFill rotWithShape="1">
          <a:blip r:embed="rId12" cstate="print"/>
          <a:srcRect l="17131" r="8298"/>
          <a:stretch/>
        </p:blipFill>
        <p:spPr>
          <a:xfrm flipV="1">
            <a:off x="6018092" y="5492469"/>
            <a:ext cx="1610436" cy="1214780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pic>
        <p:nvPicPr>
          <p:cNvPr id="20" name="Obrázek 19" descr="WIN_20150515_100136.JP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 rot="5400000">
            <a:off x="2431125" y="5024297"/>
            <a:ext cx="2284736" cy="1285164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7344" r="90000">
                        <a14:backgroundMark x1="10586" y1="62708" x2="39609" y2="57639"/>
                        <a14:backgroundMark x1="40156" y1="57639" x2="71641" y2="67083"/>
                        <a14:backgroundMark x1="47070" y1="47986" x2="83867" y2="39792"/>
                        <a14:backgroundMark x1="8008" y1="48264" x2="18594" y2="51389"/>
                        <a14:backgroundMark x1="19414" y1="51597" x2="19414" y2="51597"/>
                        <a14:backgroundMark x1="75859" y1="73819" x2="85352" y2="77222"/>
                        <a14:backgroundMark x1="83984" y1="67778" x2="87773" y2="72847"/>
                        <a14:backgroundMark x1="78281" y1="15417" x2="78281" y2="15417"/>
                        <a14:backgroundMark x1="80313" y1="14444" x2="80469" y2="325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119" y="3989954"/>
            <a:ext cx="2374711" cy="1335775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pic>
        <p:nvPicPr>
          <p:cNvPr id="21" name="Obrázek 20" descr="WIN_20150515_122303.JPG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-876025" y="141735"/>
            <a:ext cx="6181800" cy="3477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3.33333E-6 L 0.06576 -0.37061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81" y="-1854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1.11111E-6 L -0.25625 -0.3088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812" y="-1544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0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44444E-6 L -0.52097 0.20533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55" y="1025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33333E-6 L -0.5931 -0.49792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661" y="-2490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60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4.81481E-6 L -0.31237 0.00347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25" y="16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65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3.7037E-6 L -0.47787 -0.22824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893" y="-1141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70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-2.96296E-6 L -0.73763 -0.2949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888" y="-1474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7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WIN_20150515_09444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10800000" flipV="1">
            <a:off x="2850450" y="2003031"/>
            <a:ext cx="5944059" cy="3343534"/>
          </a:xfrm>
          <a:prstGeom prst="rect">
            <a:avLst/>
          </a:prstGeom>
        </p:spPr>
      </p:pic>
      <p:pic>
        <p:nvPicPr>
          <p:cNvPr id="5" name="Obrázek 4" descr="WIN_20150515_095342.JPG"/>
          <p:cNvPicPr>
            <a:picLocks noChangeAspect="1"/>
          </p:cNvPicPr>
          <p:nvPr/>
        </p:nvPicPr>
        <p:blipFill rotWithShape="1">
          <a:blip r:embed="rId3" cstate="print"/>
          <a:srcRect l="18729" r="18798"/>
          <a:stretch/>
        </p:blipFill>
        <p:spPr>
          <a:xfrm flipV="1">
            <a:off x="241153" y="2969827"/>
            <a:ext cx="1433015" cy="1290274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pic>
        <p:nvPicPr>
          <p:cNvPr id="6" name="Obrázek 5" descr="WIN_20150515_095408.JPG"/>
          <p:cNvPicPr>
            <a:picLocks noChangeAspect="1"/>
          </p:cNvPicPr>
          <p:nvPr/>
        </p:nvPicPr>
        <p:blipFill rotWithShape="1">
          <a:blip r:embed="rId4" cstate="print"/>
          <a:srcRect l="13988" t="24796" r="14507" b="11259"/>
          <a:stretch/>
        </p:blipFill>
        <p:spPr>
          <a:xfrm flipV="1">
            <a:off x="5300617" y="5046670"/>
            <a:ext cx="2251881" cy="1132765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pic>
        <p:nvPicPr>
          <p:cNvPr id="7" name="Obrázek 6" descr="WIN_20150515_09542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flipV="1">
            <a:off x="1838084" y="5238091"/>
            <a:ext cx="2210366" cy="1179004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pic>
        <p:nvPicPr>
          <p:cNvPr id="8" name="Obrázek 7" descr="WIN_20150515_09544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rot="5400000" flipV="1">
            <a:off x="8170306" y="5222011"/>
            <a:ext cx="1900647" cy="1069114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pic>
        <p:nvPicPr>
          <p:cNvPr id="9" name="Obrázek 8" descr="WIN_20150515_09583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rot="5400000" flipV="1">
            <a:off x="3870049" y="545517"/>
            <a:ext cx="1704028" cy="958516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pic>
        <p:nvPicPr>
          <p:cNvPr id="12" name="Obrázek 11" descr="WIN_20150515_095649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 flipV="1">
            <a:off x="795613" y="690738"/>
            <a:ext cx="2313066" cy="1301099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7344" r="90000">
                        <a14:backgroundMark x1="10586" y1="62708" x2="39609" y2="57639"/>
                        <a14:backgroundMark x1="40156" y1="57639" x2="71641" y2="67083"/>
                        <a14:backgroundMark x1="47070" y1="47986" x2="83867" y2="39792"/>
                        <a14:backgroundMark x1="8008" y1="48264" x2="18594" y2="51389"/>
                        <a14:backgroundMark x1="19414" y1="51597" x2="19414" y2="51597"/>
                        <a14:backgroundMark x1="75859" y1="73819" x2="85352" y2="77222"/>
                        <a14:backgroundMark x1="83984" y1="67778" x2="87773" y2="72847"/>
                        <a14:backgroundMark x1="78281" y1="15417" x2="78281" y2="15417"/>
                        <a14:backgroundMark x1="80313" y1="14444" x2="80469" y2="325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75351" y="726725"/>
            <a:ext cx="2374711" cy="1335775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sp>
        <p:nvSpPr>
          <p:cNvPr id="2" name="Zaoblený obdélník 1"/>
          <p:cNvSpPr/>
          <p:nvPr/>
        </p:nvSpPr>
        <p:spPr>
          <a:xfrm>
            <a:off x="11245516" y="1"/>
            <a:ext cx="946484" cy="89835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N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1245516" y="979358"/>
            <a:ext cx="946484" cy="89835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L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1245516" y="1958715"/>
            <a:ext cx="946484" cy="89835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T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245516" y="2969827"/>
            <a:ext cx="946484" cy="89835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11245516" y="3973314"/>
            <a:ext cx="946484" cy="89835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F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11234170" y="4981241"/>
            <a:ext cx="946484" cy="89835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19" name="Zaoblený obdélník 18"/>
          <p:cNvSpPr/>
          <p:nvPr/>
        </p:nvSpPr>
        <p:spPr>
          <a:xfrm>
            <a:off x="11245516" y="5969179"/>
            <a:ext cx="946484" cy="89835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O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poznávací schopnosti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seznamují s předměty a pomůckami sloužících lékaři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Rozvoj logicko-pojmového myšlení</a:t>
            </a:r>
          </a:p>
          <a:p>
            <a:r>
              <a:rPr lang="cs-CZ" dirty="0" smtClean="0"/>
              <a:t>Rozvoj zrakového vnímání</a:t>
            </a:r>
          </a:p>
          <a:p>
            <a:r>
              <a:rPr lang="cs-CZ" dirty="0" smtClean="0"/>
              <a:t>Rozvoj paměti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Pejsek je nemocný a jde k lékaři. Děti pojmenují předměty a určují, které patří do lékařské brašny</a:t>
            </a:r>
            <a:r>
              <a:rPr lang="cs-CZ" dirty="0"/>
              <a:t> </a:t>
            </a:r>
            <a:r>
              <a:rPr lang="cs-CZ" dirty="0" smtClean="0"/>
              <a:t>– pomocí animace předměty mizí nebo vplouvají do brašny</a:t>
            </a:r>
          </a:p>
          <a:p>
            <a:r>
              <a:rPr lang="cs-CZ" dirty="0" smtClean="0"/>
              <a:t>Na snímku č. 4 jsou na pravé straně umístěny písmena a děti vzpomínají, co všechno bylo v lékařské brašně (nůžky, leukoplast, teploměr, stříkačka, fonendoskop, prášky, obvaz) – podle toho, na který předmět si děti vzpomenou, učitelka klikne na počáteční písmeno vysloveného předmětu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20800" y="1676400"/>
            <a:ext cx="9530080" cy="3521765"/>
          </a:xfrm>
        </p:spPr>
        <p:txBody>
          <a:bodyPr>
            <a:normAutofit/>
          </a:bodyPr>
          <a:lstStyle/>
          <a:p>
            <a:r>
              <a:rPr lang="cs-CZ" dirty="0" smtClean="0"/>
              <a:t>Děti mají k dispozici obrázky také v papírové podobě a ze skupiny obrázků </a:t>
            </a:r>
            <a:r>
              <a:rPr lang="cs-CZ" dirty="0" smtClean="0"/>
              <a:t>vybírají, </a:t>
            </a:r>
            <a:r>
              <a:rPr lang="cs-CZ" dirty="0" smtClean="0"/>
              <a:t>co do lékařské brašny </a:t>
            </a:r>
            <a:r>
              <a:rPr lang="cs-CZ" dirty="0" smtClean="0"/>
              <a:t>patří, </a:t>
            </a:r>
            <a:r>
              <a:rPr lang="cs-CZ" dirty="0" smtClean="0"/>
              <a:t>a pokládají na tabulku</a:t>
            </a:r>
          </a:p>
          <a:p>
            <a:r>
              <a:rPr lang="cs-CZ" dirty="0" smtClean="0"/>
              <a:t>Skutečné předměty přikryjeme šátkem a děti vzpomínají, co vše tam bylo</a:t>
            </a:r>
          </a:p>
          <a:p>
            <a:r>
              <a:rPr lang="cs-CZ" dirty="0" smtClean="0"/>
              <a:t>Reálné předměty dáme do „kouzelné krabice“ a děti hmatem poznávají, co to je</a:t>
            </a:r>
          </a:p>
          <a:p>
            <a:r>
              <a:rPr lang="cs-CZ" dirty="0" smtClean="0"/>
              <a:t>Rozhovor s dětmi „Proč asi pejsek onemocněl?“</a:t>
            </a:r>
          </a:p>
          <a:p>
            <a:r>
              <a:rPr lang="cs-CZ" dirty="0" smtClean="0"/>
              <a:t>Děti mohou vymýšlet příběh „Co by se stalo, kdyby pejsek nešel k lékaři?“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58900" y="1638300"/>
            <a:ext cx="9491980" cy="3559865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Rozlišovat, co zdraví prospívá a co mu škodí</a:t>
            </a:r>
          </a:p>
          <a:p>
            <a:r>
              <a:rPr lang="cs-CZ" dirty="0"/>
              <a:t>Mít povědomí o některých způsobech ochrany zdraví a bezpečí </a:t>
            </a:r>
          </a:p>
          <a:p>
            <a:r>
              <a:rPr lang="cs-CZ" dirty="0"/>
              <a:t>Pojmenovávat věci a jevy ve </a:t>
            </a:r>
            <a:r>
              <a:rPr lang="cs-CZ" dirty="0" smtClean="0"/>
              <a:t>svém okolí, </a:t>
            </a:r>
            <a:r>
              <a:rPr lang="cs-CZ" dirty="0"/>
              <a:t>dokázat osvojená slova aktivně uplatnit v </a:t>
            </a:r>
            <a:r>
              <a:rPr lang="cs-CZ" dirty="0" smtClean="0"/>
              <a:t>řeči</a:t>
            </a:r>
          </a:p>
          <a:p>
            <a:r>
              <a:rPr lang="cs-CZ" dirty="0" smtClean="0"/>
              <a:t>Rozlišit </a:t>
            </a:r>
            <a:r>
              <a:rPr lang="cs-CZ" dirty="0"/>
              <a:t>hmatem vlastnosti předmětu </a:t>
            </a:r>
            <a:endParaRPr lang="cs-CZ" dirty="0" smtClean="0"/>
          </a:p>
          <a:p>
            <a:r>
              <a:rPr lang="cs-CZ" dirty="0"/>
              <a:t>Uplatňovat postřeh </a:t>
            </a:r>
            <a:endParaRPr lang="cs-CZ" dirty="0" smtClean="0"/>
          </a:p>
          <a:p>
            <a:r>
              <a:rPr lang="cs-CZ" dirty="0"/>
              <a:t>Navrhnout další varianty řešení (co by se stalo, kdyby …)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374</Words>
  <Application>Microsoft Office PowerPoint</Application>
  <PresentationFormat>Vlastní</PresentationFormat>
  <Paragraphs>67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Pejsek u lékaře</vt:lpstr>
      <vt:lpstr>Snímek 2</vt:lpstr>
      <vt:lpstr>Snímek 3</vt:lpstr>
      <vt:lpstr>Snímek 4</vt:lpstr>
      <vt:lpstr>Použité odkazy</vt:lpstr>
      <vt:lpstr>Metodický pokyn Integrovaný blok: poznávací schopnosti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2015-06-19T05:36:06Z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