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310" r:id="rId5"/>
    <p:sldId id="326" r:id="rId6"/>
    <p:sldId id="325" r:id="rId7"/>
    <p:sldId id="324" r:id="rId8"/>
    <p:sldId id="327" r:id="rId9"/>
    <p:sldId id="328" r:id="rId10"/>
    <p:sldId id="329" r:id="rId11"/>
    <p:sldId id="330" r:id="rId12"/>
    <p:sldId id="331" r:id="rId13"/>
    <p:sldId id="332" r:id="rId14"/>
    <p:sldId id="333" r:id="rId15"/>
    <p:sldId id="334" r:id="rId16"/>
    <p:sldId id="335" r:id="rId17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14" d="100"/>
          <a:sy n="114" d="100"/>
        </p:scale>
        <p:origin x="150" y="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23.5.2015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imecenter.com/pages/articles/img/water-clock.jpg" TargetMode="External"/><Relationship Id="rId7" Type="http://schemas.openxmlformats.org/officeDocument/2006/relationships/hyperlink" Target="http://cs.wikipedia.org/wiki/Atomov%C3%A9_hodiny#/media/File:Atomic_clocks.jpg" TargetMode="External"/><Relationship Id="rId2" Type="http://schemas.openxmlformats.org/officeDocument/2006/relationships/hyperlink" Target="http://upload.wikimedia.org/wikipedia/commons/a/ae/Saint-remy-de-provence-cadran-solai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lmik.webstyl.cz/images/other/32_d.jpg" TargetMode="External"/><Relationship Id="rId5" Type="http://schemas.openxmlformats.org/officeDocument/2006/relationships/hyperlink" Target="http://www.top-hodiny-hodinky.cz/data/produkty/foto/big/00005199.jpg" TargetMode="External"/><Relationship Id="rId4" Type="http://schemas.openxmlformats.org/officeDocument/2006/relationships/hyperlink" Target="http://upload.wikimedia.org/wikipedia/commons/f/f6/Wooden_hourglass_2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Měření času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T. G. Masaryka Bojkovice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Libor Zemánek</a:t>
            </a:r>
          </a:p>
          <a:p>
            <a:pPr algn="l"/>
            <a:r>
              <a:rPr lang="cs-CZ" dirty="0" smtClean="0"/>
              <a:t>Předmět: Fyzika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V prezentaci se žáci seznámí s různými typy hodin, které slouží k měření času.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Zemánek – </a:t>
            </a:r>
            <a:r>
              <a:rPr lang="cs-CZ" sz="1800" i="1" smtClean="0"/>
              <a:t>Měření času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2"/>
            <a:ext cx="8003232" cy="345638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altLang="cs-CZ" sz="3700" dirty="0"/>
              <a:t>BOHUNĚK, J., KOLÁŘOVÁ, R. Fyzika pro 6. ročník základní školy. Praha: Prometheus, 1998. </a:t>
            </a:r>
            <a:br>
              <a:rPr lang="cs-CZ" altLang="cs-CZ" sz="3700" dirty="0"/>
            </a:br>
            <a:r>
              <a:rPr lang="cs-CZ" altLang="cs-CZ" sz="3700" dirty="0"/>
              <a:t>ISBN 80-7196-121-3</a:t>
            </a:r>
          </a:p>
          <a:p>
            <a:pPr>
              <a:defRPr/>
            </a:pPr>
            <a:r>
              <a:rPr lang="cs-CZ" altLang="cs-CZ" sz="3700" b="1" dirty="0"/>
              <a:t>Snímek 8.:</a:t>
            </a:r>
            <a:br>
              <a:rPr lang="cs-CZ" altLang="cs-CZ" sz="3700" b="1" dirty="0"/>
            </a:br>
            <a:r>
              <a:rPr lang="cs-CZ" altLang="cs-CZ" sz="3700" dirty="0"/>
              <a:t>Dostupné na </a:t>
            </a:r>
            <a:r>
              <a:rPr lang="cs-CZ" altLang="cs-CZ" sz="3700" dirty="0">
                <a:hlinkClick r:id="rId2"/>
              </a:rPr>
              <a:t>http://upload.wikimedia.org/wikipedia/commons/a/ae/Saint-remy-de-provence-cadran-solaire.jpg</a:t>
            </a:r>
            <a:endParaRPr lang="cs-CZ" altLang="cs-CZ" sz="3700" dirty="0"/>
          </a:p>
          <a:p>
            <a:pPr marL="0" indent="0">
              <a:buNone/>
              <a:defRPr/>
            </a:pPr>
            <a:endParaRPr lang="cs-CZ" altLang="cs-CZ" sz="3700" b="1" dirty="0"/>
          </a:p>
          <a:p>
            <a:pPr>
              <a:defRPr/>
            </a:pPr>
            <a:r>
              <a:rPr lang="cs-CZ" altLang="cs-CZ" sz="3700" b="1" dirty="0"/>
              <a:t>Snímek 9.:</a:t>
            </a:r>
            <a:br>
              <a:rPr lang="cs-CZ" altLang="cs-CZ" sz="3700" b="1" dirty="0"/>
            </a:br>
            <a:r>
              <a:rPr lang="cs-CZ" altLang="cs-CZ" sz="3700" dirty="0"/>
              <a:t>Dostupné na </a:t>
            </a:r>
            <a:r>
              <a:rPr lang="cs-CZ" altLang="cs-CZ" sz="3700" dirty="0">
                <a:hlinkClick r:id="rId3"/>
              </a:rPr>
              <a:t>https://www.timecenter.com/pages/articles/img/water-clock.jpg</a:t>
            </a:r>
            <a:endParaRPr lang="cs-CZ" altLang="cs-CZ" sz="3700" dirty="0"/>
          </a:p>
          <a:p>
            <a:pPr>
              <a:defRPr/>
            </a:pPr>
            <a:endParaRPr lang="cs-CZ" altLang="cs-CZ" sz="3700" dirty="0"/>
          </a:p>
          <a:p>
            <a:pPr>
              <a:defRPr/>
            </a:pPr>
            <a:r>
              <a:rPr lang="cs-CZ" altLang="cs-CZ" sz="3700" b="1" dirty="0"/>
              <a:t>Snímek 10.:</a:t>
            </a:r>
            <a:br>
              <a:rPr lang="cs-CZ" altLang="cs-CZ" sz="3700" b="1" dirty="0"/>
            </a:br>
            <a:r>
              <a:rPr lang="cs-CZ" altLang="cs-CZ" sz="3700" dirty="0"/>
              <a:t>Dostupné na </a:t>
            </a:r>
            <a:r>
              <a:rPr lang="cs-CZ" altLang="cs-CZ" sz="3700" dirty="0">
                <a:hlinkClick r:id="rId4"/>
              </a:rPr>
              <a:t>http://upload.wikimedia.org/wikipedia/commons/f/f6/Wooden_hourglass_2.jpg</a:t>
            </a:r>
            <a:endParaRPr lang="cs-CZ" altLang="cs-CZ" sz="3700" dirty="0"/>
          </a:p>
          <a:p>
            <a:pPr>
              <a:defRPr/>
            </a:pPr>
            <a:endParaRPr lang="cs-CZ" altLang="cs-CZ" sz="3700" dirty="0"/>
          </a:p>
          <a:p>
            <a:pPr>
              <a:defRPr/>
            </a:pPr>
            <a:r>
              <a:rPr lang="cs-CZ" altLang="cs-CZ" sz="3700" b="1" dirty="0"/>
              <a:t>Snímek 11.:</a:t>
            </a:r>
            <a:br>
              <a:rPr lang="cs-CZ" altLang="cs-CZ" sz="3700" b="1" dirty="0"/>
            </a:br>
            <a:r>
              <a:rPr lang="cs-CZ" altLang="cs-CZ" sz="3700" dirty="0"/>
              <a:t>Dostupné na </a:t>
            </a:r>
            <a:r>
              <a:rPr lang="cs-CZ" altLang="cs-CZ" sz="3700" dirty="0">
                <a:hlinkClick r:id="rId5"/>
              </a:rPr>
              <a:t>http://www.top-hodiny-hodinky.cz/data/produkty/foto/big/00005199.jpg</a:t>
            </a:r>
            <a:endParaRPr lang="cs-CZ" altLang="cs-CZ" sz="3700" dirty="0"/>
          </a:p>
          <a:p>
            <a:pPr>
              <a:defRPr/>
            </a:pPr>
            <a:endParaRPr lang="cs-CZ" altLang="cs-CZ" sz="3700" dirty="0"/>
          </a:p>
          <a:p>
            <a:pPr>
              <a:defRPr/>
            </a:pPr>
            <a:r>
              <a:rPr lang="cs-CZ" altLang="cs-CZ" sz="3700" b="1" dirty="0"/>
              <a:t>Snímek 12.:</a:t>
            </a:r>
            <a:br>
              <a:rPr lang="cs-CZ" altLang="cs-CZ" sz="3700" b="1" dirty="0"/>
            </a:br>
            <a:r>
              <a:rPr lang="cs-CZ" altLang="cs-CZ" sz="3700" dirty="0"/>
              <a:t>Dostupné na </a:t>
            </a:r>
            <a:r>
              <a:rPr lang="cs-CZ" altLang="cs-CZ" sz="3700" dirty="0">
                <a:hlinkClick r:id="rId6"/>
              </a:rPr>
              <a:t>http://elmik.webstyl.cz/images/other/32_d.jpg</a:t>
            </a:r>
            <a:endParaRPr lang="cs-CZ" altLang="cs-CZ" sz="3700" dirty="0"/>
          </a:p>
          <a:p>
            <a:pPr>
              <a:defRPr/>
            </a:pPr>
            <a:endParaRPr lang="cs-CZ" altLang="cs-CZ" sz="3700" dirty="0"/>
          </a:p>
          <a:p>
            <a:pPr>
              <a:defRPr/>
            </a:pPr>
            <a:r>
              <a:rPr lang="cs-CZ" altLang="cs-CZ" sz="3700" b="1" dirty="0"/>
              <a:t>Snímek 13.:</a:t>
            </a:r>
            <a:br>
              <a:rPr lang="cs-CZ" altLang="cs-CZ" sz="3700" b="1" dirty="0"/>
            </a:br>
            <a:r>
              <a:rPr lang="cs-CZ" altLang="cs-CZ" sz="3700" dirty="0"/>
              <a:t>Dostupné na </a:t>
            </a:r>
            <a:r>
              <a:rPr lang="cs-CZ" altLang="cs-CZ" sz="3700" dirty="0">
                <a:hlinkClick r:id="rId7"/>
              </a:rPr>
              <a:t>http://cs.wikipedia.org/wiki/Atomov%C3%A9_hodiny#/media/File:Atomic_clocks.jpg</a:t>
            </a:r>
            <a:endParaRPr lang="cs-CZ" altLang="cs-CZ" sz="37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altLang="cs-CZ" sz="4000" b="1" dirty="0">
                <a:solidFill>
                  <a:srgbClr val="FF0000"/>
                </a:solidFill>
              </a:rPr>
              <a:t>MĚŘENÍ ČASU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98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7574"/>
            <a:ext cx="8229600" cy="3607049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cs-CZ" altLang="cs-CZ" b="1" dirty="0">
                <a:solidFill>
                  <a:schemeClr val="tx2"/>
                </a:solidFill>
              </a:rPr>
              <a:t>Hodiny</a:t>
            </a:r>
            <a:r>
              <a:rPr lang="cs-CZ" altLang="cs-CZ" b="1" dirty="0"/>
              <a:t> </a:t>
            </a:r>
            <a:r>
              <a:rPr lang="cs-CZ" altLang="cs-CZ" dirty="0"/>
              <a:t>– využívají různé pravidelně se </a:t>
            </a:r>
            <a:r>
              <a:rPr lang="cs-CZ" altLang="cs-CZ" dirty="0" smtClean="0"/>
              <a:t>opakující </a:t>
            </a:r>
            <a:r>
              <a:rPr lang="cs-CZ" altLang="cs-CZ" dirty="0"/>
              <a:t>děje </a:t>
            </a:r>
            <a:endParaRPr lang="cs-CZ" altLang="cs-CZ" dirty="0" smtClean="0"/>
          </a:p>
          <a:p>
            <a:pPr>
              <a:buNone/>
              <a:defRPr/>
            </a:pPr>
            <a:r>
              <a:rPr lang="cs-CZ" altLang="cs-CZ" dirty="0"/>
              <a:t>	</a:t>
            </a:r>
            <a:r>
              <a:rPr lang="cs-CZ" altLang="cs-CZ" dirty="0" smtClean="0"/>
              <a:t>	</a:t>
            </a:r>
            <a:r>
              <a:rPr lang="cs-CZ" altLang="cs-CZ" dirty="0" smtClean="0"/>
              <a:t>(</a:t>
            </a:r>
            <a:r>
              <a:rPr lang="cs-CZ" altLang="cs-CZ" dirty="0"/>
              <a:t>např. </a:t>
            </a:r>
            <a:r>
              <a:rPr lang="cs-CZ" altLang="cs-CZ" dirty="0" smtClean="0"/>
              <a:t>kývání</a:t>
            </a:r>
            <a:r>
              <a:rPr lang="cs-CZ" altLang="cs-CZ" dirty="0"/>
              <a:t> </a:t>
            </a:r>
            <a:r>
              <a:rPr lang="cs-CZ" altLang="cs-CZ" dirty="0" smtClean="0"/>
              <a:t>kyvadla </a:t>
            </a:r>
            <a:r>
              <a:rPr lang="cs-CZ" altLang="cs-CZ" dirty="0"/>
              <a:t>nebo kmity krystalů).</a:t>
            </a:r>
          </a:p>
          <a:p>
            <a:pPr>
              <a:buNone/>
              <a:defRPr/>
            </a:pPr>
            <a:endParaRPr lang="cs-CZ" altLang="cs-CZ" dirty="0"/>
          </a:p>
          <a:p>
            <a:pPr>
              <a:buNone/>
              <a:defRPr/>
            </a:pPr>
            <a:r>
              <a:rPr lang="cs-CZ" altLang="cs-CZ" b="1" dirty="0">
                <a:solidFill>
                  <a:schemeClr val="tx2"/>
                </a:solidFill>
              </a:rPr>
              <a:t>Stopky</a:t>
            </a:r>
            <a:r>
              <a:rPr lang="cs-CZ" altLang="cs-CZ" dirty="0">
                <a:solidFill>
                  <a:schemeClr val="tx2"/>
                </a:solidFill>
              </a:rPr>
              <a:t> </a:t>
            </a:r>
            <a:r>
              <a:rPr lang="cs-CZ" altLang="cs-CZ" dirty="0"/>
              <a:t>– k přesnému měření doby trvání </a:t>
            </a:r>
            <a:r>
              <a:rPr lang="cs-CZ" altLang="cs-CZ" dirty="0" smtClean="0"/>
              <a:t>krátkých </a:t>
            </a:r>
            <a:r>
              <a:rPr lang="cs-CZ" altLang="cs-CZ" dirty="0"/>
              <a:t>dějů. </a:t>
            </a:r>
          </a:p>
          <a:p>
            <a:pPr>
              <a:buNone/>
              <a:defRPr/>
            </a:pPr>
            <a:endParaRPr lang="cs-CZ" altLang="cs-CZ" dirty="0"/>
          </a:p>
          <a:p>
            <a:pPr>
              <a:buNone/>
              <a:defRPr/>
            </a:pPr>
            <a:r>
              <a:rPr lang="cs-CZ" altLang="cs-CZ" b="1" dirty="0">
                <a:solidFill>
                  <a:schemeClr val="tx2"/>
                </a:solidFill>
              </a:rPr>
              <a:t>Metronom</a:t>
            </a:r>
            <a:r>
              <a:rPr lang="cs-CZ" altLang="cs-CZ" dirty="0"/>
              <a:t> – k odměřování stejných dob </a:t>
            </a:r>
            <a:r>
              <a:rPr lang="cs-CZ" altLang="cs-CZ" dirty="0" smtClean="0"/>
              <a:t>pomocí 			zvukových </a:t>
            </a:r>
            <a:r>
              <a:rPr lang="cs-CZ" altLang="cs-CZ" dirty="0"/>
              <a:t>signálů.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988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9582"/>
            <a:ext cx="8229600" cy="3535041"/>
          </a:xfrm>
        </p:spPr>
        <p:txBody>
          <a:bodyPr>
            <a:normAutofit fontScale="92500" lnSpcReduction="10000"/>
          </a:bodyPr>
          <a:lstStyle/>
          <a:p>
            <a:pPr marL="715963" indent="-176213">
              <a:buNone/>
              <a:defRPr/>
            </a:pPr>
            <a:r>
              <a:rPr lang="cs-CZ" altLang="cs-CZ" b="1" dirty="0">
                <a:solidFill>
                  <a:schemeClr val="tx2"/>
                </a:solidFill>
              </a:rPr>
              <a:t>Typy hodin:</a:t>
            </a:r>
            <a:endParaRPr lang="cs-CZ" altLang="cs-CZ" dirty="0">
              <a:solidFill>
                <a:schemeClr val="tx2"/>
              </a:solidFill>
            </a:endParaRPr>
          </a:p>
          <a:p>
            <a:pPr marL="1720850" lvl="1" indent="-376238">
              <a:buFont typeface="Wingdings" pitchFamily="2" charset="2"/>
              <a:buChar char="§"/>
              <a:defRPr/>
            </a:pPr>
            <a:r>
              <a:rPr lang="cs-CZ" altLang="cs-CZ" sz="3200" dirty="0"/>
              <a:t>sluneční</a:t>
            </a:r>
          </a:p>
          <a:p>
            <a:pPr marL="1720850" lvl="1" indent="-376238">
              <a:buFont typeface="Wingdings" pitchFamily="2" charset="2"/>
              <a:buChar char="§"/>
              <a:defRPr/>
            </a:pPr>
            <a:r>
              <a:rPr lang="cs-CZ" altLang="cs-CZ" sz="3200" dirty="0"/>
              <a:t>vodní</a:t>
            </a:r>
          </a:p>
          <a:p>
            <a:pPr marL="1720850" lvl="1" indent="-376238">
              <a:buFont typeface="Wingdings" pitchFamily="2" charset="2"/>
              <a:buChar char="§"/>
              <a:defRPr/>
            </a:pPr>
            <a:r>
              <a:rPr lang="cs-CZ" altLang="cs-CZ" sz="3200" dirty="0" smtClean="0"/>
              <a:t>přesýpací</a:t>
            </a:r>
            <a:endParaRPr lang="cs-CZ" altLang="cs-CZ" sz="3200" dirty="0"/>
          </a:p>
          <a:p>
            <a:pPr marL="1720850" lvl="1" indent="-376238">
              <a:buFont typeface="Wingdings" pitchFamily="2" charset="2"/>
              <a:buChar char="§"/>
              <a:defRPr/>
            </a:pPr>
            <a:r>
              <a:rPr lang="cs-CZ" altLang="cs-CZ" sz="3200" dirty="0"/>
              <a:t>kyvadlové</a:t>
            </a:r>
          </a:p>
          <a:p>
            <a:pPr marL="1720850" lvl="1" indent="-376238">
              <a:buFont typeface="Wingdings" pitchFamily="2" charset="2"/>
              <a:buChar char="§"/>
              <a:defRPr/>
            </a:pPr>
            <a:r>
              <a:rPr lang="cs-CZ" altLang="cs-CZ" sz="3200" dirty="0"/>
              <a:t>digitální</a:t>
            </a:r>
          </a:p>
          <a:p>
            <a:pPr marL="1720850" lvl="1" indent="-376238">
              <a:buFont typeface="Wingdings" pitchFamily="2" charset="2"/>
              <a:buChar char="§"/>
              <a:defRPr/>
            </a:pPr>
            <a:r>
              <a:rPr lang="cs-CZ" altLang="cs-CZ" sz="3200" dirty="0"/>
              <a:t>atomové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72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10" descr="http://upload.wikimedia.org/wikipedia/commons/a/ae/Saint-remy-de-provence-cadran-solai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31590"/>
            <a:ext cx="4608512" cy="3215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465998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Sluneční hodiny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19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7" descr="https://www.timecenter.com/pages/articles/img/water-clo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059582"/>
            <a:ext cx="2376735" cy="324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451596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Vodní hodiny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21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7" descr="http://upload.wikimedia.org/wikipedia/commons/f/f6/Wooden_hourglass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513" y="692150"/>
            <a:ext cx="1521519" cy="3260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429994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Přesýpací hodiny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389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7" descr="http://www.top-hodiny-hodinky.cz/data/produkty/foto/big/000051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915566"/>
            <a:ext cx="1495547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43313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Kyvadlové hodiny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709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10" descr="http://elmik.webstyl.cz/images/other/32_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059582"/>
            <a:ext cx="3482804" cy="3538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97078" y="473199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Digitální hodiny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89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7" descr="http://upload.wikimedia.org/wikipedia/commons/0/0c/Atomic_clock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59582"/>
            <a:ext cx="4074951" cy="3175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444173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Atomové hodiny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77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AF1F47D43C50B42B61C129462744CA1" ma:contentTypeVersion="2" ma:contentTypeDescription="Vytvoří nový dokument" ma:contentTypeScope="" ma:versionID="9c8434eae77f47baae3bfc2c902e2f14">
  <xsd:schema xmlns:xsd="http://www.w3.org/2001/XMLSchema" xmlns:xs="http://www.w3.org/2001/XMLSchema" xmlns:p="http://schemas.microsoft.com/office/2006/metadata/properties" xmlns:ns2="65b4d28a-664c-465a-be48-86a16ea5e0fb" targetNamespace="http://schemas.microsoft.com/office/2006/metadata/properties" ma:root="true" ma:fieldsID="82751a0c22259abc71fd3043386a0897" ns2:_="">
    <xsd:import namespace="65b4d28a-664c-465a-be48-86a16ea5e0fb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b4d28a-664c-465a-be48-86a16ea5e0f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65b4d28a-664c-465a-be48-86a16ea5e0fb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2291058-1D2E-45BD-AE44-3B7A815FFF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5b4d28a-664c-465a-be48-86a16ea5e0f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127</Words>
  <Application>Microsoft Office PowerPoint</Application>
  <PresentationFormat>Předvádění na obrazovce (16:9)</PresentationFormat>
  <Paragraphs>55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Wingdings</vt:lpstr>
      <vt:lpstr>boxed_powerpoint_16x9_2012-08</vt:lpstr>
      <vt:lpstr>  Dotkněte se inovací CZ.1.07/1.3.00/51.0024  </vt:lpstr>
      <vt:lpstr>Prezentace aplikace PowerPoint</vt:lpstr>
      <vt:lpstr>Metodický pokyn</vt:lpstr>
      <vt:lpstr>Zdroje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Zemánek Libor</cp:lastModifiedBy>
  <cp:revision>25</cp:revision>
  <dcterms:created xsi:type="dcterms:W3CDTF">2014-10-07T08:27:59Z</dcterms:created>
  <dcterms:modified xsi:type="dcterms:W3CDTF">2015-05-23T21:19:51Z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0x0101004AF1F47D43C50B42B61C129462744CA1</vt:lpwstr>
  </property>
  <property fmtid="{D5CDD505-2E9C-101B-9397-08002B2CF9AE}" pid="3" name="IsMyDocuments">
    <vt:bool>true</vt:bool>
  </property>
</Properties>
</file>