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6" r:id="rId5"/>
    <p:sldId id="287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145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1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043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094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5043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6457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703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9.png"/><Relationship Id="rId3" Type="http://schemas.openxmlformats.org/officeDocument/2006/relationships/slide" Target="slide2.xml"/><Relationship Id="rId7" Type="http://schemas.openxmlformats.org/officeDocument/2006/relationships/image" Target="../media/image6.png"/><Relationship Id="rId12" Type="http://schemas.microsoft.com/office/2007/relationships/hdphoto" Target="../media/hdphoto4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6" Type="http://schemas.microsoft.com/office/2007/relationships/hdphoto" Target="../media/hdphoto6.wdp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3.wdp"/><Relationship Id="rId4" Type="http://schemas.openxmlformats.org/officeDocument/2006/relationships/image" Target="../media/image4.jpeg"/><Relationship Id="rId9" Type="http://schemas.openxmlformats.org/officeDocument/2006/relationships/image" Target="../media/image7.png"/><Relationship Id="rId14" Type="http://schemas.microsoft.com/office/2007/relationships/hdphoto" Target="../media/hdphoto5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17.png"/><Relationship Id="rId3" Type="http://schemas.openxmlformats.org/officeDocument/2006/relationships/slide" Target="slide3.xml"/><Relationship Id="rId7" Type="http://schemas.openxmlformats.org/officeDocument/2006/relationships/image" Target="../media/image14.png"/><Relationship Id="rId12" Type="http://schemas.microsoft.com/office/2007/relationships/hdphoto" Target="../media/hdphoto10.wdp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5" Type="http://schemas.openxmlformats.org/officeDocument/2006/relationships/image" Target="../media/image18.png"/><Relationship Id="rId10" Type="http://schemas.microsoft.com/office/2007/relationships/hdphoto" Target="../media/hdphoto9.wdp"/><Relationship Id="rId4" Type="http://schemas.openxmlformats.org/officeDocument/2006/relationships/image" Target="../media/image12.jpeg"/><Relationship Id="rId9" Type="http://schemas.openxmlformats.org/officeDocument/2006/relationships/image" Target="../media/image15.png"/><Relationship Id="rId14" Type="http://schemas.microsoft.com/office/2007/relationships/hdphoto" Target="../media/hdphoto1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microsoft.com/office/2007/relationships/hdphoto" Target="../media/hdphoto16.wdp"/><Relationship Id="rId18" Type="http://schemas.openxmlformats.org/officeDocument/2006/relationships/image" Target="../media/image29.png"/><Relationship Id="rId3" Type="http://schemas.openxmlformats.org/officeDocument/2006/relationships/image" Target="../media/image20.jpeg"/><Relationship Id="rId7" Type="http://schemas.microsoft.com/office/2007/relationships/hdphoto" Target="../media/hdphoto13.wdp"/><Relationship Id="rId12" Type="http://schemas.openxmlformats.org/officeDocument/2006/relationships/image" Target="../media/image25.png"/><Relationship Id="rId1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7.png"/><Relationship Id="rId20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microsoft.com/office/2007/relationships/hdphoto" Target="../media/hdphoto15.wdp"/><Relationship Id="rId5" Type="http://schemas.microsoft.com/office/2007/relationships/hdphoto" Target="../media/hdphoto12.wdp"/><Relationship Id="rId15" Type="http://schemas.microsoft.com/office/2007/relationships/hdphoto" Target="../media/hdphoto17.wdp"/><Relationship Id="rId10" Type="http://schemas.openxmlformats.org/officeDocument/2006/relationships/image" Target="../media/image24.png"/><Relationship Id="rId19" Type="http://schemas.openxmlformats.org/officeDocument/2006/relationships/image" Target="../media/image30.png"/><Relationship Id="rId4" Type="http://schemas.openxmlformats.org/officeDocument/2006/relationships/image" Target="../media/image21.png"/><Relationship Id="rId9" Type="http://schemas.microsoft.com/office/2007/relationships/hdphoto" Target="../media/hdphoto14.wdp"/><Relationship Id="rId1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19575" y="1119825"/>
            <a:ext cx="9601200" cy="2256303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7200" b="0" i="0" dirty="0" smtClean="0">
                <a:solidFill>
                  <a:srgbClr val="FF0000"/>
                </a:solidFill>
                <a:latin typeface="Brush Script MT" pitchFamily="66" charset="0"/>
              </a:rPr>
              <a:t>Naj</a:t>
            </a:r>
            <a:r>
              <a:rPr lang="cs-CZ" sz="7200" dirty="0" smtClean="0">
                <a:solidFill>
                  <a:srgbClr val="FF0000"/>
                </a:solidFill>
                <a:latin typeface="Brush Script MT" pitchFamily="66" charset="0"/>
              </a:rPr>
              <a:t>di na obrázku </a:t>
            </a:r>
            <a:endParaRPr lang="cs-CZ" sz="7200" b="0" i="0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17431" y="2726994"/>
            <a:ext cx="9601200" cy="914400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dirty="0" smtClean="0">
                <a:latin typeface="Brush Script MT" pitchFamily="66" charset="0"/>
              </a:rPr>
              <a:t>Rozvoj zrakového vnímání</a:t>
            </a:r>
            <a:endParaRPr lang="cs-CZ" sz="4000" b="0" i="0" baseline="0" dirty="0">
              <a:latin typeface="Brus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12192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52" y="288153"/>
            <a:ext cx="8319239" cy="62394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34" b="96908" l="222" r="9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6679">
            <a:off x="1114502" y="3356169"/>
            <a:ext cx="763472" cy="58030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30" b="997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801" y="5078436"/>
            <a:ext cx="1171439" cy="8610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523" b="97054" l="5849" r="967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7847" y="2461846"/>
            <a:ext cx="1077011" cy="63840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5846" b="98131" l="11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360" y="1055075"/>
            <a:ext cx="1160838" cy="151227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895" b="95784" l="8306" r="940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6192" y="4768947"/>
            <a:ext cx="1328167" cy="151227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250" b="98828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7299" y="3396020"/>
            <a:ext cx="1052159" cy="140287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34" b="96908" l="222" r="9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630232">
            <a:off x="7249692" y="569428"/>
            <a:ext cx="763472" cy="58030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34" b="96908" l="222" r="9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6679">
            <a:off x="792285" y="1296591"/>
            <a:ext cx="763472" cy="58030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34" b="96908" l="222" r="9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6679">
            <a:off x="3727074" y="5589918"/>
            <a:ext cx="763472" cy="58030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34" b="96908" l="222" r="9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25485">
            <a:off x="5394763" y="1131129"/>
            <a:ext cx="763472" cy="5803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34" b="96908" l="222" r="9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16679">
            <a:off x="9007422" y="2467832"/>
            <a:ext cx="2888324" cy="219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8896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59364"/>
            <a:ext cx="10599313" cy="56986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998" b="100000" l="7813" r="955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218" y="3697033"/>
            <a:ext cx="581204" cy="7371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475" b="96734" l="2606" r="95428">
                        <a14:foregroundMark x1="71632" y1="21543" x2="71632" y2="215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9064" y="2357428"/>
            <a:ext cx="1547527" cy="10948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41" b="99399" l="2704" r="9252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46" y="1940042"/>
            <a:ext cx="722050" cy="6370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94" b="95844" l="4762" r="94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688" y="6165258"/>
            <a:ext cx="345298" cy="5094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8137" l="12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51306" y="5897648"/>
            <a:ext cx="758936" cy="93110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94" b="95844" l="4762" r="94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390" y="5087942"/>
            <a:ext cx="345298" cy="5094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94" b="95844" l="4762" r="94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8666" y="6108463"/>
            <a:ext cx="345298" cy="50947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94" b="95844" l="4762" r="94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30" y="5397666"/>
            <a:ext cx="355479" cy="5244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94" b="95844" l="4762" r="94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4154" y="6255790"/>
            <a:ext cx="345298" cy="50947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94" b="95844" l="4762" r="94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0307" y="4531853"/>
            <a:ext cx="1678934" cy="2477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252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9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0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433898" cy="50050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985" r="973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66242">
            <a:off x="4241624" y="2376827"/>
            <a:ext cx="845521" cy="16475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10000" r="96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001" y="1631852"/>
            <a:ext cx="582730" cy="8684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996" b="99024" l="1042" r="985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863" y="367888"/>
            <a:ext cx="951549" cy="11175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687" b="99019" l="3626" r="946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85168">
            <a:off x="8079476" y="1378706"/>
            <a:ext cx="777776" cy="10666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24" b="100000" l="5579" r="963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2968966"/>
            <a:ext cx="994788" cy="16723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400" b="100000" l="6592" r="972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076764">
            <a:off x="5298856" y="1548270"/>
            <a:ext cx="537081" cy="79326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6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24" b="100000" l="5579" r="963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548" y="3111755"/>
            <a:ext cx="845099" cy="142072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24" b="100000" l="5579" r="963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0069" y="2603142"/>
            <a:ext cx="751556" cy="12634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8" cstate="print">
            <a:clrChange>
              <a:clrFrom>
                <a:srgbClr val="ADADAD"/>
              </a:clrFrom>
              <a:clrTo>
                <a:srgbClr val="ADADAD">
                  <a:alpha val="0"/>
                </a:srgbClr>
              </a:clrTo>
            </a:clrChange>
            <a:duotone>
              <a:prstClr val="black"/>
              <a:schemeClr val="accent3">
                <a:lumMod val="7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24" b="100000" l="5579" r="963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853" y="3221114"/>
            <a:ext cx="881575" cy="148204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9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24" b="100000" l="5579" r="963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066" y="3381254"/>
            <a:ext cx="850557" cy="14298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0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24" b="100000" l="5579" r="963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3487" y="1606730"/>
            <a:ext cx="1779394" cy="2991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9394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3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4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5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5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56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Najít na každém obrázku předměty různého charakteru, určit počet, orientovat se správně v daném prostoru.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Získá prostorovou orientaci, osvojí si pojmy: vpravo, vlevo, nahoře, dole …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7429" y="1444257"/>
            <a:ext cx="9509760" cy="352481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  <a:p>
            <a:r>
              <a:rPr lang="cs-CZ" dirty="0" smtClean="0"/>
              <a:t>Snímek 2 – najít na obr. správný počet motýlů a určit polohu všech zvířat, která jsou na snímku zobrazena, poznat rozdíly v animaci.</a:t>
            </a:r>
          </a:p>
          <a:p>
            <a:r>
              <a:rPr lang="cs-CZ" dirty="0" smtClean="0"/>
              <a:t>Snímek 3 – najít na obr. správný počet hříbků, určit polohu všech předmětů, poznat rozdíly ve zvolené animaci. </a:t>
            </a:r>
          </a:p>
          <a:p>
            <a:r>
              <a:rPr lang="cs-CZ" dirty="0" smtClean="0"/>
              <a:t>Snímek 4 – najít na obr. správný počet kuželek, určit postavení ostatních předmětů a poznat rozdíly v animaci.</a:t>
            </a:r>
          </a:p>
          <a:p>
            <a:pPr>
              <a:buNone/>
            </a:pPr>
            <a:r>
              <a:rPr lang="cs-CZ" dirty="0" smtClean="0"/>
              <a:t>Výukový materiál u dětí rozvíjí předmatematické, rozumové a jazykové schopnosti a dovednosti.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</a:t>
            </a:r>
            <a:r>
              <a:rPr lang="cs-CZ" dirty="0"/>
              <a:t>připevníme </a:t>
            </a:r>
            <a:r>
              <a:rPr lang="cs-CZ" dirty="0" smtClean="0"/>
              <a:t>obrázek přírody a dokreslíme různé předměty podle daných kritérií – volně žijící zvířátka.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připevníme obrázek dřevěného domu a dokreslíme podle vlastní fantazie různé předměty podle slovního diktátu: vlevo, vpravo, nahoře, dole. 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3 </a:t>
            </a:r>
            <a:r>
              <a:rPr lang="cs-CZ" dirty="0"/>
              <a:t>připevníme </a:t>
            </a:r>
            <a:r>
              <a:rPr lang="cs-CZ" dirty="0" smtClean="0"/>
              <a:t>obrázek herního prvku, dokreslíme obrázky s přeným určením polohy: nad, pod, v, na apod.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469</Words>
  <Application>Microsoft Office PowerPoint</Application>
  <PresentationFormat>Širokoúhlá obrazovka</PresentationFormat>
  <Paragraphs>65</Paragraphs>
  <Slides>10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Brush Script MT</vt:lpstr>
      <vt:lpstr>Century Gothic</vt:lpstr>
      <vt:lpstr>Wingdings</vt:lpstr>
      <vt:lpstr>Sheer Green 16x9</vt:lpstr>
      <vt:lpstr>Najdi na obrázku </vt:lpstr>
      <vt:lpstr>Prezentace aplikace PowerPoint</vt:lpstr>
      <vt:lpstr>Prezentace aplikace PowerPoint</vt:lpstr>
      <vt:lpstr>Prezentace aplikace PowerPoint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BRAMBORA</dc:title>
  <dc:creator/>
  <cp:lastModifiedBy/>
  <cp:revision>2</cp:revision>
  <dcterms:created xsi:type="dcterms:W3CDTF">2014-08-05T12:38:58Z</dcterms:created>
  <dcterms:modified xsi:type="dcterms:W3CDTF">2015-06-19T11:11:37Z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