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5" r:id="rId4"/>
    <p:sldId id="283" r:id="rId5"/>
    <p:sldId id="284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720" y="3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01782" y="1157765"/>
            <a:ext cx="9707880" cy="893103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Mistral" pitchFamily="66" charset="0"/>
                <a:cs typeface="MV Boli" pitchFamily="2" charset="0"/>
              </a:rPr>
              <a:t>EXOTICKÁ ZVÍŘÁTKA – skládání obrázků</a:t>
            </a:r>
            <a:b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Mistral" pitchFamily="66" charset="0"/>
                <a:cs typeface="MV Boli" pitchFamily="2" charset="0"/>
              </a:rPr>
            </a:br>
            <a:endParaRPr lang="cs-CZ" sz="5400" b="0" i="0" dirty="0">
              <a:solidFill>
                <a:srgbClr val="624D38">
                  <a:lumMod val="75000"/>
                </a:srgbClr>
              </a:solidFill>
              <a:latin typeface="Mistral" pitchFamily="66" charset="0"/>
              <a:cs typeface="MV Boli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6285" y="2319700"/>
            <a:ext cx="9603377" cy="824094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latin typeface="Mistral" pitchFamily="66" charset="0"/>
              </a:rPr>
              <a:t>Vytváření souvislostí, postřeh, logické myšlení, poznání …</a:t>
            </a:r>
            <a:endParaRPr lang="cs-CZ" sz="2400" b="0" i="0" baseline="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8902" y="860190"/>
            <a:ext cx="5223562" cy="3899848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0" name="Picture 2" descr="C:\Users\Dana\Desktop\Dana\EXOTICKÁ ZVÍŘÁTKA\mANDELINKA_KOBEREC.jpg"/>
          <p:cNvPicPr>
            <a:picLocks noChangeAspect="1" noChangeArrowheads="1"/>
          </p:cNvPicPr>
          <p:nvPr/>
        </p:nvPicPr>
        <p:blipFill rotWithShape="1">
          <a:blip r:embed="rId2" cstate="print"/>
          <a:srcRect l="-458" r="1"/>
          <a:stretch/>
        </p:blipFill>
        <p:spPr bwMode="auto">
          <a:xfrm>
            <a:off x="408902" y="869373"/>
            <a:ext cx="5223562" cy="3899848"/>
          </a:xfrm>
          <a:prstGeom prst="rect">
            <a:avLst/>
          </a:prstGeom>
          <a:noFill/>
        </p:spPr>
      </p:pic>
      <p:pic>
        <p:nvPicPr>
          <p:cNvPr id="10" name="Picture 2" descr="C:\Users\Dana\Desktop\Dana\EXOTICKÁ ZVÍŘÁTKA\mANDELINKA_KOBEREC.jpg"/>
          <p:cNvPicPr>
            <a:picLocks noChangeAspect="1" noChangeArrowheads="1"/>
          </p:cNvPicPr>
          <p:nvPr/>
        </p:nvPicPr>
        <p:blipFill rotWithShape="1">
          <a:blip r:embed="rId2" cstate="print"/>
          <a:srcRect t="50117" r="50022"/>
          <a:stretch/>
        </p:blipFill>
        <p:spPr bwMode="auto">
          <a:xfrm>
            <a:off x="9102436" y="697008"/>
            <a:ext cx="2598717" cy="1945366"/>
          </a:xfrm>
          <a:prstGeom prst="rect">
            <a:avLst/>
          </a:prstGeom>
          <a:noFill/>
        </p:spPr>
      </p:pic>
      <p:pic>
        <p:nvPicPr>
          <p:cNvPr id="11" name="Picture 2" descr="C:\Users\Dana\Desktop\Dana\EXOTICKÁ ZVÍŘÁTKA\mANDELINKA_KOBEREC.jpg"/>
          <p:cNvPicPr>
            <a:picLocks noChangeAspect="1" noChangeArrowheads="1"/>
          </p:cNvPicPr>
          <p:nvPr/>
        </p:nvPicPr>
        <p:blipFill rotWithShape="1">
          <a:blip r:embed="rId2" cstate="print"/>
          <a:srcRect l="50537" t="51070"/>
          <a:stretch/>
        </p:blipFill>
        <p:spPr bwMode="auto">
          <a:xfrm>
            <a:off x="6140328" y="2999012"/>
            <a:ext cx="2571996" cy="1908189"/>
          </a:xfrm>
          <a:prstGeom prst="rect">
            <a:avLst/>
          </a:prstGeom>
          <a:noFill/>
        </p:spPr>
      </p:pic>
      <p:pic>
        <p:nvPicPr>
          <p:cNvPr id="12" name="Picture 2" descr="C:\Users\Dana\Desktop\Dana\EXOTICKÁ ZVÍŘÁTKA\mANDELINKA_KOBEREC.jpg"/>
          <p:cNvPicPr>
            <a:picLocks noChangeAspect="1" noChangeArrowheads="1"/>
          </p:cNvPicPr>
          <p:nvPr/>
        </p:nvPicPr>
        <p:blipFill rotWithShape="1">
          <a:blip r:embed="rId2" cstate="print"/>
          <a:srcRect r="51526" b="50347"/>
          <a:stretch/>
        </p:blipFill>
        <p:spPr bwMode="auto">
          <a:xfrm>
            <a:off x="6123311" y="712519"/>
            <a:ext cx="2589013" cy="1936380"/>
          </a:xfrm>
          <a:prstGeom prst="rect">
            <a:avLst/>
          </a:prstGeom>
          <a:noFill/>
        </p:spPr>
      </p:pic>
      <p:pic>
        <p:nvPicPr>
          <p:cNvPr id="13" name="Picture 2" descr="C:\Users\Dana\Desktop\Dana\EXOTICKÁ ZVÍŘÁTKA\mANDELINKA_KOBEREC.jpg"/>
          <p:cNvPicPr>
            <a:picLocks noChangeAspect="1" noChangeArrowheads="1"/>
          </p:cNvPicPr>
          <p:nvPr/>
        </p:nvPicPr>
        <p:blipFill rotWithShape="1">
          <a:blip r:embed="rId2" cstate="print"/>
          <a:srcRect l="50667" b="50599"/>
          <a:stretch/>
        </p:blipFill>
        <p:spPr bwMode="auto">
          <a:xfrm>
            <a:off x="9102436" y="2989831"/>
            <a:ext cx="2565254" cy="19265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668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-0.46692 0.0231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46" y="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70795 0.3122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04" y="1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11111E-6 L -0.25338 -0.0192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69" y="-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1.11111E-6 L -0.49791 -0.3046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96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27234" y="129267"/>
            <a:ext cx="6568223" cy="3674099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65" r="1" b="51287"/>
          <a:stretch/>
        </p:blipFill>
        <p:spPr>
          <a:xfrm>
            <a:off x="8815274" y="4416352"/>
            <a:ext cx="2201241" cy="189590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65" t="50345"/>
          <a:stretch/>
        </p:blipFill>
        <p:spPr>
          <a:xfrm>
            <a:off x="655458" y="4398022"/>
            <a:ext cx="2181594" cy="1932561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92" r="33838" b="49934"/>
          <a:stretch/>
        </p:blipFill>
        <p:spPr>
          <a:xfrm>
            <a:off x="8815274" y="2261923"/>
            <a:ext cx="2144486" cy="1948544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86" t="49786" r="33549"/>
          <a:stretch/>
        </p:blipFill>
        <p:spPr>
          <a:xfrm>
            <a:off x="3398485" y="4398022"/>
            <a:ext cx="2209800" cy="1954332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95" b="50494"/>
          <a:stretch/>
        </p:blipFill>
        <p:spPr>
          <a:xfrm>
            <a:off x="8780142" y="129267"/>
            <a:ext cx="2179618" cy="1926771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56" r="67312"/>
          <a:stretch/>
        </p:blipFill>
        <p:spPr>
          <a:xfrm>
            <a:off x="6138956" y="4400745"/>
            <a:ext cx="2145647" cy="1951609"/>
          </a:xfrm>
          <a:prstGeom prst="rect">
            <a:avLst/>
          </a:prstGeom>
        </p:spPr>
      </p:pic>
      <p:pic>
        <p:nvPicPr>
          <p:cNvPr id="80" name="Obrázek 7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34" y="129267"/>
            <a:ext cx="6568223" cy="3674099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7.40741E-7 L -0.66849 0.00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424" y="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-0.49857 -0.3064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35" y="-1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4.07407E-6 L -0.32409 -0.615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11" y="-3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3.7037E-6 L -0.45052 -0.3659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26" y="-1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81481E-6 L -0.05482 -0.36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7" y="-18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7407E-6 L 0.35156 -0.3601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78" y="-1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8053" y="0"/>
            <a:ext cx="5801681" cy="5533292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74" b="76492"/>
          <a:stretch/>
        </p:blipFill>
        <p:spPr>
          <a:xfrm>
            <a:off x="7809568" y="4779360"/>
            <a:ext cx="1423474" cy="130076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r="49974" b="77423"/>
          <a:stretch/>
        </p:blipFill>
        <p:spPr>
          <a:xfrm>
            <a:off x="7728406" y="1539855"/>
            <a:ext cx="1455312" cy="12492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9" r="24796" b="77423"/>
          <a:stretch/>
        </p:blipFill>
        <p:spPr>
          <a:xfrm>
            <a:off x="9278391" y="3971695"/>
            <a:ext cx="1442434" cy="124925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26" b="76957"/>
          <a:stretch/>
        </p:blipFill>
        <p:spPr>
          <a:xfrm>
            <a:off x="10739376" y="485100"/>
            <a:ext cx="1420458" cy="127500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76" r="74705" b="49726"/>
          <a:stretch/>
        </p:blipFill>
        <p:spPr>
          <a:xfrm>
            <a:off x="9268553" y="5312536"/>
            <a:ext cx="1462110" cy="15325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t="22810" r="50197" b="49725"/>
          <a:stretch/>
        </p:blipFill>
        <p:spPr>
          <a:xfrm>
            <a:off x="6302001" y="3836466"/>
            <a:ext cx="1442434" cy="151970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50" t="23043" r="24573" b="49493"/>
          <a:stretch/>
        </p:blipFill>
        <p:spPr>
          <a:xfrm>
            <a:off x="6227921" y="2160867"/>
            <a:ext cx="1455313" cy="1519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26" t="23043" b="49726"/>
          <a:stretch/>
        </p:blipFill>
        <p:spPr>
          <a:xfrm>
            <a:off x="7818093" y="3002902"/>
            <a:ext cx="1420458" cy="150682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49809" r="75596" b="25752"/>
          <a:stretch/>
        </p:blipFill>
        <p:spPr>
          <a:xfrm>
            <a:off x="9274062" y="2567829"/>
            <a:ext cx="1410595" cy="135228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t="50041" r="49974" b="25752"/>
          <a:stretch/>
        </p:blipFill>
        <p:spPr>
          <a:xfrm>
            <a:off x="6295562" y="5505720"/>
            <a:ext cx="1455312" cy="133940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82" t="50274" r="24573" b="25752"/>
          <a:stretch/>
        </p:blipFill>
        <p:spPr>
          <a:xfrm>
            <a:off x="7727166" y="49256"/>
            <a:ext cx="1493949" cy="132652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0" t="50042" b="25752"/>
          <a:stretch/>
        </p:blipFill>
        <p:spPr>
          <a:xfrm>
            <a:off x="10791848" y="3439957"/>
            <a:ext cx="1446216" cy="1339403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481" r="75374"/>
          <a:stretch/>
        </p:blipFill>
        <p:spPr>
          <a:xfrm>
            <a:off x="10775001" y="1908119"/>
            <a:ext cx="1423474" cy="1412053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03" t="74481" r="50197"/>
          <a:stretch/>
        </p:blipFill>
        <p:spPr>
          <a:xfrm>
            <a:off x="9261637" y="1054082"/>
            <a:ext cx="1468192" cy="141205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26" t="74481" r="24797"/>
          <a:stretch/>
        </p:blipFill>
        <p:spPr>
          <a:xfrm>
            <a:off x="6221827" y="599267"/>
            <a:ext cx="1455313" cy="1412053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0" t="74481"/>
          <a:stretch/>
        </p:blipFill>
        <p:spPr>
          <a:xfrm>
            <a:off x="10752259" y="4939907"/>
            <a:ext cx="1446216" cy="141205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53" y="0"/>
            <a:ext cx="5780315" cy="5533292"/>
          </a:xfrm>
          <a:prstGeom prst="rect">
            <a:avLst/>
          </a:prstGeom>
          <a:ln w="28575">
            <a:solidFill>
              <a:srgbClr val="00B050"/>
            </a:solidFill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74" b="76492"/>
          <a:stretch/>
        </p:blipFill>
        <p:spPr>
          <a:xfrm>
            <a:off x="337824" y="14795"/>
            <a:ext cx="1423474" cy="130076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r="49974" b="77423"/>
          <a:stretch/>
        </p:blipFill>
        <p:spPr>
          <a:xfrm>
            <a:off x="1761298" y="45428"/>
            <a:ext cx="1455312" cy="1249251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26" b="76957"/>
          <a:stretch/>
        </p:blipFill>
        <p:spPr>
          <a:xfrm>
            <a:off x="4697457" y="0"/>
            <a:ext cx="1420458" cy="127500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76" r="74705" b="49726"/>
          <a:stretch/>
        </p:blipFill>
        <p:spPr>
          <a:xfrm>
            <a:off x="333915" y="1226804"/>
            <a:ext cx="1462110" cy="1532587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t="22810" r="50197" b="49725"/>
          <a:stretch/>
        </p:blipFill>
        <p:spPr>
          <a:xfrm>
            <a:off x="1759134" y="1246939"/>
            <a:ext cx="1442434" cy="1519707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50" t="23043" r="24573" b="49493"/>
          <a:stretch/>
        </p:blipFill>
        <p:spPr>
          <a:xfrm>
            <a:off x="3220778" y="1233243"/>
            <a:ext cx="1455313" cy="1519707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426" t="23043" b="49726"/>
          <a:stretch/>
        </p:blipFill>
        <p:spPr>
          <a:xfrm>
            <a:off x="4714755" y="1244735"/>
            <a:ext cx="1420458" cy="150682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49809" r="75596" b="25752"/>
          <a:stretch/>
        </p:blipFill>
        <p:spPr>
          <a:xfrm>
            <a:off x="340258" y="2753728"/>
            <a:ext cx="1410595" cy="1352283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t="50041" r="49974" b="25752"/>
          <a:stretch/>
        </p:blipFill>
        <p:spPr>
          <a:xfrm>
            <a:off x="1739117" y="2750387"/>
            <a:ext cx="1455312" cy="1339403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82" t="50274" r="24573" b="25752"/>
          <a:stretch/>
        </p:blipFill>
        <p:spPr>
          <a:xfrm>
            <a:off x="3202710" y="2730529"/>
            <a:ext cx="1493949" cy="1326525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0" t="50042" b="25752"/>
          <a:stretch/>
        </p:blipFill>
        <p:spPr>
          <a:xfrm>
            <a:off x="4621565" y="2716021"/>
            <a:ext cx="1446216" cy="133940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481" r="75374"/>
          <a:stretch/>
        </p:blipFill>
        <p:spPr>
          <a:xfrm>
            <a:off x="340559" y="4103442"/>
            <a:ext cx="1423474" cy="1412053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03" t="74481" r="50197"/>
          <a:stretch/>
        </p:blipFill>
        <p:spPr>
          <a:xfrm>
            <a:off x="1716523" y="4103442"/>
            <a:ext cx="1468192" cy="141205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26" t="74481" r="24797"/>
          <a:stretch/>
        </p:blipFill>
        <p:spPr>
          <a:xfrm>
            <a:off x="3215996" y="4113995"/>
            <a:ext cx="1455313" cy="1412053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80" t="74481"/>
          <a:stretch/>
        </p:blipFill>
        <p:spPr>
          <a:xfrm>
            <a:off x="4607144" y="4069932"/>
            <a:ext cx="1446216" cy="1412053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49" r="24796" b="77423"/>
          <a:stretch/>
        </p:blipFill>
        <p:spPr>
          <a:xfrm>
            <a:off x="3287641" y="37619"/>
            <a:ext cx="1442434" cy="1249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 pořízené při prezentaci exotických zvířat z mini ZOO </a:t>
            </a:r>
            <a:r>
              <a:rPr lang="cs-CZ" dirty="0" err="1" smtClean="0"/>
              <a:t>Dubeč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exotická zvířátka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Poznat exotické zvíře a pokusit se ho složit podle počtu dílů.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umět správně zrakově rozlišit jednotlivé části.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Kliknutím na zobrazenou fotografii zvířátka se tato ztratí a zůstává pouze prázdný rámeček. Do rámečku děti kliknutím doplňují kousky skládanky. Obrázek se pokouší doplňovat zleva – doprava.</a:t>
            </a:r>
          </a:p>
          <a:p>
            <a:r>
              <a:rPr lang="cs-CZ" dirty="0" smtClean="0"/>
              <a:t>Kliknutím na dílky se tyto do rámečku zařadí na správné místo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265</Words>
  <Application>Microsoft Office PowerPoint</Application>
  <PresentationFormat>Širokoúhlá obrazovka</PresentationFormat>
  <Paragraphs>49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Mistral</vt:lpstr>
      <vt:lpstr>MV Boli</vt:lpstr>
      <vt:lpstr>Sheer Green 16x9</vt:lpstr>
      <vt:lpstr>EXOTICKÁ ZVÍŘÁTKA – skládání obrázků 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exotická zvířátka 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2015-06-19T12:10:03Z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