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41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3" r:id="rId4"/>
    <p:sldId id="285" r:id="rId5"/>
    <p:sldId id="288" r:id="rId6"/>
    <p:sldId id="287" r:id="rId7"/>
    <p:sldId id="286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-2868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3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6/19/2015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5" y="3633358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1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128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296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74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74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6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50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11785600" y="274649"/>
            <a:ext cx="36576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49"/>
            <a:ext cx="10769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4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5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4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4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5" y="3633358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6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6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6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comments" Target="../comments/comment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comments" Target="../comments/comment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comments" Target="../comments/comment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comments" Target="../comments/comment5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90600" y="1266836"/>
            <a:ext cx="10363200" cy="147002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800" dirty="0" smtClean="0">
                <a:solidFill>
                  <a:srgbClr val="FF0000"/>
                </a:solidFill>
                <a:latin typeface="Kristen ITC" pitchFamily="66" charset="0"/>
              </a:rPr>
              <a:t>CO PATŘÍ DO PÍSNIČKY</a:t>
            </a:r>
            <a:endParaRPr lang="cs-CZ" sz="4800" b="0" i="0" dirty="0">
              <a:solidFill>
                <a:srgbClr val="FF0000"/>
              </a:solidFill>
              <a:latin typeface="Kristen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0700" y="2755900"/>
            <a:ext cx="8534400" cy="175260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dirty="0" smtClean="0">
                <a:solidFill>
                  <a:srgbClr val="0070C0"/>
                </a:solidFill>
                <a:latin typeface="Microsoft Sans Serif" pitchFamily="34" charset="0"/>
                <a:cs typeface="Microsoft Sans Serif" pitchFamily="34" charset="0"/>
              </a:rPr>
              <a:t>JAZYK, ŘEČ, ZPĚV A VNÍMÁNÍ</a:t>
            </a:r>
            <a:endParaRPr lang="cs-CZ" sz="4000" b="0" i="0" baseline="0" dirty="0">
              <a:solidFill>
                <a:srgbClr val="0070C0"/>
              </a:solidFill>
              <a:latin typeface="Microsoft Sans Serif" pitchFamily="34" charset="0"/>
              <a:cs typeface="Microsoft Sans Serif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6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1" y="6"/>
            <a:ext cx="2798619" cy="1425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 flipH="1">
            <a:off x="14452604" y="1432203"/>
            <a:ext cx="149895" cy="546244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4" descr="E:\ŠKOL. ROK 2014_15\IT PÍSNIČKY\MĚLA BABKA\2015-01-04 14.11.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531257" y="675587"/>
            <a:ext cx="2920891" cy="2190668"/>
          </a:xfrm>
          <a:prstGeom prst="rect">
            <a:avLst/>
          </a:prstGeom>
          <a:noFill/>
        </p:spPr>
      </p:pic>
      <p:pic>
        <p:nvPicPr>
          <p:cNvPr id="6" name="Picture 5" descr="E:\ŠKOL. ROK 2014_15\IT PÍSNIČKY\MĚLA BABKA\2015-01-04 14.11.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740557" y="3964887"/>
            <a:ext cx="2920891" cy="2190668"/>
          </a:xfrm>
          <a:prstGeom prst="rect">
            <a:avLst/>
          </a:prstGeom>
          <a:noFill/>
        </p:spPr>
      </p:pic>
      <p:pic>
        <p:nvPicPr>
          <p:cNvPr id="7" name="Picture 6" descr="E:\ŠKOL. ROK 2014_15\IT PÍSNIČKY\MĚLA BABKA\2015-01-04 14.11.4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575957" y="3888687"/>
            <a:ext cx="2920891" cy="2190668"/>
          </a:xfrm>
          <a:prstGeom prst="rect">
            <a:avLst/>
          </a:prstGeom>
          <a:noFill/>
        </p:spPr>
      </p:pic>
      <p:pic>
        <p:nvPicPr>
          <p:cNvPr id="8" name="Picture 7" descr="E:\ŠKOL. ROK 2014_15\IT PÍSNIČKY\MĚLA BABKA\2015-01-04 14.11.5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8751492" y="393702"/>
            <a:ext cx="2190669" cy="2920891"/>
          </a:xfrm>
          <a:prstGeom prst="rect">
            <a:avLst/>
          </a:prstGeom>
          <a:noFill/>
        </p:spPr>
      </p:pic>
      <p:pic>
        <p:nvPicPr>
          <p:cNvPr id="9" name="Picture 8" descr="E:\ŠKOL. ROK 2014_15\IT PÍSNIČKY\MĚLA BABKA\2015-01-04 14.12.1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144192" y="444503"/>
            <a:ext cx="2190669" cy="29208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6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1" y="6"/>
            <a:ext cx="2798619" cy="1425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307117" y="5423256"/>
            <a:ext cx="45719" cy="578566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82286" y="534423"/>
            <a:ext cx="45719" cy="598516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E:\ŠKOL. ROK 2014_15\IT PÍSNIČKY\NA TOM PRAŽSKÝM MOSTĚ\2015-01-04 14.09.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51800" y="3848100"/>
            <a:ext cx="3200400" cy="2400300"/>
          </a:xfrm>
          <a:prstGeom prst="rect">
            <a:avLst/>
          </a:prstGeom>
          <a:noFill/>
        </p:spPr>
      </p:pic>
      <p:pic>
        <p:nvPicPr>
          <p:cNvPr id="7" name="Picture 3" descr="E:\ŠKOL. ROK 2014_15\IT PÍSNIČKY\NA TOM PRAŽSKÝM MOSTĚ\2015-01-04 14.10.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100" y="3975100"/>
            <a:ext cx="3200400" cy="2400300"/>
          </a:xfrm>
          <a:prstGeom prst="rect">
            <a:avLst/>
          </a:prstGeom>
          <a:noFill/>
        </p:spPr>
      </p:pic>
      <p:pic>
        <p:nvPicPr>
          <p:cNvPr id="8" name="Picture 4" descr="E:\ŠKOL. ROK 2014_15\IT PÍSNIČKY\NA TOM PRAŽSKÝM MOSTĚ\2015-01-04 14.10.2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62900" y="558800"/>
            <a:ext cx="3200400" cy="2400300"/>
          </a:xfrm>
          <a:prstGeom prst="rect">
            <a:avLst/>
          </a:prstGeom>
          <a:noFill/>
        </p:spPr>
      </p:pic>
      <p:pic>
        <p:nvPicPr>
          <p:cNvPr id="9" name="Picture 5" descr="E:\ŠKOL. ROK 2014_15\IT PÍSNIČKY\NA TOM PRAŽSKÝM MOSTĚ\2015-01-04 14.10.4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1981200"/>
            <a:ext cx="3200400" cy="2400300"/>
          </a:xfrm>
          <a:prstGeom prst="rect">
            <a:avLst/>
          </a:prstGeom>
          <a:noFill/>
        </p:spPr>
      </p:pic>
      <p:pic>
        <p:nvPicPr>
          <p:cNvPr id="10" name="Picture 6" descr="E:\ŠKOL. ROK 2014_15\IT PÍSNIČKY\NA TOM PRAŽSKÝM MOSTĚ\2015-01-04 14.09.4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703" y="419100"/>
            <a:ext cx="2400300" cy="32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6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1" y="6"/>
            <a:ext cx="2798619" cy="1425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7" descr="E:\ŠKOL. ROK 2014_15\IT PÍSNIČKY\PEC NÁM SPADLA\2015-01-04 14.03.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3416300"/>
            <a:ext cx="2362200" cy="3149600"/>
          </a:xfrm>
          <a:prstGeom prst="rect">
            <a:avLst/>
          </a:prstGeom>
          <a:noFill/>
        </p:spPr>
      </p:pic>
      <p:pic>
        <p:nvPicPr>
          <p:cNvPr id="5" name="Picture 8" descr="E:\ŠKOL. ROK 2014_15\IT PÍSNIČKY\PEC NÁM SPADLA\2015-01-04 14.04.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24900" y="1143000"/>
            <a:ext cx="2362200" cy="3149600"/>
          </a:xfrm>
          <a:prstGeom prst="rect">
            <a:avLst/>
          </a:prstGeom>
          <a:noFill/>
        </p:spPr>
      </p:pic>
      <p:pic>
        <p:nvPicPr>
          <p:cNvPr id="6" name="Picture 9" descr="E:\ŠKOL. ROK 2014_15\IT PÍSNIČKY\PEC NÁM SPADLA\2015-01-04 14.04.5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41800" y="533400"/>
            <a:ext cx="3149600" cy="2362200"/>
          </a:xfrm>
          <a:prstGeom prst="rect">
            <a:avLst/>
          </a:prstGeom>
          <a:noFill/>
        </p:spPr>
      </p:pic>
      <p:pic>
        <p:nvPicPr>
          <p:cNvPr id="7" name="Picture 10" descr="E:\ŠKOL. ROK 2014_15\IT PÍSNIČKY\PEC NÁM SPADLA\2015-01-04 14.05.1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400" y="1066800"/>
            <a:ext cx="2362200" cy="3149600"/>
          </a:xfrm>
          <a:prstGeom prst="rect">
            <a:avLst/>
          </a:prstGeom>
          <a:noFill/>
        </p:spPr>
      </p:pic>
      <p:pic>
        <p:nvPicPr>
          <p:cNvPr id="8" name="Picture 11" descr="E:\ŠKOL. ROK 2014_15\IT PÍSNIČKY\PEC NÁM SPADLA\2015-01-04 14.01.4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7100" y="3403600"/>
            <a:ext cx="2362200" cy="3149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6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1" y="6"/>
            <a:ext cx="2798619" cy="1425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2" descr="E:\ŠKOL. ROK 2014_15\IT PÍSNIČKY\POD NAŠÍM OKÝNKEM\2015-01-04 14.08.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3303" y="3526373"/>
            <a:ext cx="2222500" cy="2963333"/>
          </a:xfrm>
          <a:prstGeom prst="rect">
            <a:avLst/>
          </a:prstGeom>
          <a:noFill/>
        </p:spPr>
      </p:pic>
      <p:pic>
        <p:nvPicPr>
          <p:cNvPr id="5" name="Picture 13" descr="E:\ŠKOL. ROK 2014_15\IT PÍSNIČKY\POD NAŠÍM OKÝNKEM\2015-01-04 14.09.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65600" y="965200"/>
            <a:ext cx="2963333" cy="2222500"/>
          </a:xfrm>
          <a:prstGeom prst="rect">
            <a:avLst/>
          </a:prstGeom>
          <a:noFill/>
        </p:spPr>
      </p:pic>
      <p:pic>
        <p:nvPicPr>
          <p:cNvPr id="6" name="Picture 14" descr="E:\ŠKOL. ROK 2014_15\IT PÍSNIČKY\POD NAŠÍM OKÝNKEM\2015-01-04 14.09.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9300" y="3924300"/>
            <a:ext cx="2963333" cy="2222500"/>
          </a:xfrm>
          <a:prstGeom prst="rect">
            <a:avLst/>
          </a:prstGeom>
          <a:noFill/>
        </p:spPr>
      </p:pic>
      <p:pic>
        <p:nvPicPr>
          <p:cNvPr id="7" name="Picture 15" descr="E:\ŠKOL. ROK 2014_15\IT PÍSNIČKY\POD NAŠÍM OKÝNKEM\2015-01-04 14.08.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28003" y="402167"/>
            <a:ext cx="2222500" cy="2963333"/>
          </a:xfrm>
          <a:prstGeom prst="rect">
            <a:avLst/>
          </a:prstGeom>
          <a:noFill/>
        </p:spPr>
      </p:pic>
      <p:pic>
        <p:nvPicPr>
          <p:cNvPr id="8" name="Picture 16" descr="E:\ŠKOL. ROK 2014_15\IT PÍSNIČKY\POD NAŠÍM OKÝNKEM\2015-01-04 14.08.2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8203" y="338668"/>
            <a:ext cx="2222500" cy="29633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6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1" y="6"/>
            <a:ext cx="2798619" cy="142503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7" descr="E:\ŠKOL. ROK 2014_15\IT PÍSNIČKY\PRŠÍ, PRŠÍ\2015-01-04 14.05.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0" y="3860800"/>
            <a:ext cx="2743200" cy="2057400"/>
          </a:xfrm>
          <a:prstGeom prst="rect">
            <a:avLst/>
          </a:prstGeom>
          <a:noFill/>
        </p:spPr>
      </p:pic>
      <p:pic>
        <p:nvPicPr>
          <p:cNvPr id="5" name="Picture 18" descr="E:\ŠKOL. ROK 2014_15\IT PÍSNIČKY\PRŠÍ, PRŠÍ\2015-01-04 14.06.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15300" y="952500"/>
            <a:ext cx="2743200" cy="2057400"/>
          </a:xfrm>
          <a:prstGeom prst="rect">
            <a:avLst/>
          </a:prstGeom>
          <a:noFill/>
        </p:spPr>
      </p:pic>
      <p:pic>
        <p:nvPicPr>
          <p:cNvPr id="6" name="Picture 19" descr="E:\ŠKOL. ROK 2014_15\IT PÍSNIČKY\PRŠÍ, PRŠÍ\2015-01-04 14.07.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7" y="3828739"/>
            <a:ext cx="2369439" cy="2040255"/>
          </a:xfrm>
          <a:prstGeom prst="rect">
            <a:avLst/>
          </a:prstGeom>
          <a:noFill/>
        </p:spPr>
      </p:pic>
      <p:pic>
        <p:nvPicPr>
          <p:cNvPr id="7" name="Picture 20" descr="E:\ŠKOL. ROK 2014_15\IT PÍSNIČKY\PRŠÍ, PRŠÍ\2015-01-04 14.07.3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7400" y="1041400"/>
            <a:ext cx="2743200" cy="2057400"/>
          </a:xfrm>
          <a:prstGeom prst="rect">
            <a:avLst/>
          </a:prstGeom>
          <a:noFill/>
        </p:spPr>
      </p:pic>
      <p:pic>
        <p:nvPicPr>
          <p:cNvPr id="8" name="Picture 21" descr="E:\ŠKOL. ROK 2014_15\IT PÍSNIČKY\PRŠÍ, PRŠÍ\2015-01-04 14.07.4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24400" y="673100"/>
            <a:ext cx="20574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kreslené obrázky upravené do různých rámečků.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8461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hudební a rozumová výchova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1917700"/>
            <a:ext cx="5511800" cy="3484569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Materiál obsahuje 5 lidových písní: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Měla babka čtyři </a:t>
            </a:r>
            <a:r>
              <a:rPr lang="cs-CZ" smtClean="0"/>
              <a:t>jabka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Na tom pražském mostě,  </a:t>
            </a:r>
            <a:br>
              <a:rPr lang="cs-CZ" dirty="0" smtClean="0"/>
            </a:br>
            <a:r>
              <a:rPr lang="cs-CZ" dirty="0" smtClean="0"/>
              <a:t>Pec nám spadla, </a:t>
            </a:r>
          </a:p>
          <a:p>
            <a:pPr>
              <a:buNone/>
            </a:pPr>
            <a:r>
              <a:rPr lang="cs-CZ" dirty="0" smtClean="0"/>
              <a:t>	Pod naším okýnkem, </a:t>
            </a:r>
          </a:p>
          <a:p>
            <a:pPr>
              <a:buNone/>
            </a:pPr>
            <a:r>
              <a:rPr lang="cs-CZ" dirty="0" smtClean="0"/>
              <a:t>	Prší, </a:t>
            </a:r>
            <a:r>
              <a:rPr lang="cs-CZ" dirty="0" err="1" smtClean="0"/>
              <a:t>prší</a:t>
            </a:r>
            <a:endParaRPr lang="cs-CZ" dirty="0" smtClean="0"/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Co patří, co nepatří do známé písničky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</a:t>
            </a:r>
            <a:r>
              <a:rPr lang="cs-CZ" dirty="0" smtClean="0"/>
              <a:t>PC</a:t>
            </a: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6320" y="2110106"/>
            <a:ext cx="9509760" cy="352481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Primárně poznat zrakovým vnímáním známé lidové písničky</a:t>
            </a:r>
          </a:p>
          <a:p>
            <a:r>
              <a:rPr lang="cs-CZ" sz="2800" dirty="0" smtClean="0"/>
              <a:t>Sekundárně oddělit obrázky, které do písničky patří/nepatří</a:t>
            </a:r>
            <a:br>
              <a:rPr lang="cs-CZ" sz="2800" dirty="0" smtClean="0"/>
            </a:br>
            <a:r>
              <a:rPr lang="cs-CZ" sz="2800" dirty="0" smtClean="0"/>
              <a:t>(dva typy animace)</a:t>
            </a:r>
          </a:p>
          <a:p>
            <a:r>
              <a:rPr lang="cs-CZ" sz="2800" dirty="0" smtClean="0"/>
              <a:t>Zazpívat si známé písně s doprovodem melodického nástroje, průběžně označovat obrázky, o kterých se v písních zpívá</a:t>
            </a: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31800"/>
            <a:ext cx="8470900" cy="98583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4200" y="1333506"/>
            <a:ext cx="10972800" cy="45259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1800" b="1" u="sng" dirty="0" smtClean="0"/>
              <a:t>Cílem </a:t>
            </a:r>
            <a:r>
              <a:rPr lang="cs-CZ" sz="1800" b="1" u="sng" dirty="0"/>
              <a:t>práce </a:t>
            </a:r>
            <a:r>
              <a:rPr lang="cs-CZ" sz="1800" b="1" u="sng" dirty="0" smtClean="0"/>
              <a:t>je </a:t>
            </a:r>
            <a:r>
              <a:rPr lang="cs-CZ" sz="1800" b="1" dirty="0" smtClean="0"/>
              <a:t>znázornit </a:t>
            </a:r>
            <a:r>
              <a:rPr lang="cs-CZ" sz="1800" b="1" dirty="0"/>
              <a:t>proces vyjádřený na jednotlivých tabulkách. Děti mají za úkol seřadit tabulky ve správném pořadí.</a:t>
            </a:r>
            <a:endParaRPr lang="cs-CZ" sz="1800" dirty="0"/>
          </a:p>
          <a:p>
            <a:pPr lvl="0"/>
            <a:r>
              <a:rPr lang="cs-CZ" sz="2000" dirty="0"/>
              <a:t>Na magnetickou tabulku č</a:t>
            </a:r>
            <a:r>
              <a:rPr lang="cs-CZ" sz="2000" dirty="0" smtClean="0"/>
              <a:t>. 1 </a:t>
            </a:r>
            <a:r>
              <a:rPr lang="cs-CZ" sz="2000" dirty="0"/>
              <a:t>připevníme nebo namalujeme obrázek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písničku Měla babka čtyři </a:t>
            </a:r>
            <a:r>
              <a:rPr lang="cs-CZ" sz="2000" b="1" dirty="0" err="1" smtClean="0"/>
              <a:t>jabka</a:t>
            </a:r>
            <a:endParaRPr lang="cs-CZ" sz="2000" dirty="0"/>
          </a:p>
          <a:p>
            <a:pPr lvl="0"/>
            <a:r>
              <a:rPr lang="cs-CZ" sz="2000" dirty="0"/>
              <a:t>Na magnetickou tabulku č</a:t>
            </a:r>
            <a:r>
              <a:rPr lang="cs-CZ" sz="2000" dirty="0" smtClean="0"/>
              <a:t>. 2 </a:t>
            </a:r>
            <a:r>
              <a:rPr lang="cs-CZ" sz="2000" dirty="0"/>
              <a:t>připevníme nebo namalujeme obrázek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písničky Na tom pražském mostě</a:t>
            </a:r>
            <a:endParaRPr lang="cs-CZ" sz="2000" dirty="0"/>
          </a:p>
          <a:p>
            <a:pPr lvl="0"/>
            <a:r>
              <a:rPr lang="cs-CZ" sz="2000" dirty="0"/>
              <a:t>Na magnetickou tabulku č</a:t>
            </a:r>
            <a:r>
              <a:rPr lang="cs-CZ" sz="2000" dirty="0" smtClean="0"/>
              <a:t>. 3 </a:t>
            </a:r>
            <a:r>
              <a:rPr lang="cs-CZ" sz="2000" dirty="0"/>
              <a:t>připevníme nebo namalujeme obrázek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písničky Pec nám spadla</a:t>
            </a:r>
            <a:endParaRPr lang="cs-CZ" sz="2000" dirty="0"/>
          </a:p>
          <a:p>
            <a:pPr lvl="0"/>
            <a:r>
              <a:rPr lang="cs-CZ" sz="2000" dirty="0"/>
              <a:t>Na magnetickou tabulku č</a:t>
            </a:r>
            <a:r>
              <a:rPr lang="cs-CZ" sz="2000" dirty="0" smtClean="0"/>
              <a:t>. 4 </a:t>
            </a:r>
            <a:r>
              <a:rPr lang="cs-CZ" sz="2000" dirty="0"/>
              <a:t>připevníme nebo namalujeme obrázek</a:t>
            </a:r>
            <a:r>
              <a:rPr lang="cs-CZ" sz="2000" b="1" dirty="0"/>
              <a:t>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písničky Pod naším okýnkem</a:t>
            </a:r>
            <a:endParaRPr lang="cs-CZ" sz="2000" dirty="0"/>
          </a:p>
          <a:p>
            <a:pPr lvl="0"/>
            <a:r>
              <a:rPr lang="cs-CZ" sz="2000" dirty="0"/>
              <a:t>Na magnetickou tabulku č</a:t>
            </a:r>
            <a:r>
              <a:rPr lang="cs-CZ" sz="2000" dirty="0" smtClean="0"/>
              <a:t>. 5 </a:t>
            </a:r>
            <a:r>
              <a:rPr lang="cs-CZ" sz="2000" dirty="0"/>
              <a:t>připevníme nebo namalujeme </a:t>
            </a:r>
            <a:r>
              <a:rPr lang="cs-CZ" sz="2000" dirty="0" smtClean="0"/>
              <a:t>obrázek</a:t>
            </a:r>
            <a:br>
              <a:rPr lang="cs-CZ" sz="2000" dirty="0" smtClean="0"/>
            </a:br>
            <a:r>
              <a:rPr lang="cs-CZ" sz="2000" b="1" dirty="0" smtClean="0"/>
              <a:t>písničky Prší, </a:t>
            </a:r>
            <a:r>
              <a:rPr lang="cs-CZ" sz="2000" b="1" dirty="0" err="1" smtClean="0"/>
              <a:t>prší</a:t>
            </a:r>
            <a:endParaRPr lang="cs-CZ" sz="2000" b="1" dirty="0" smtClean="0"/>
          </a:p>
          <a:p>
            <a:pPr lvl="0"/>
            <a:endParaRPr lang="cs-CZ" sz="2800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Soustředěně poslouchat pohádku, hudební </a:t>
            </a:r>
            <a:r>
              <a:rPr lang="cs-CZ" dirty="0" smtClean="0"/>
              <a:t>skladbu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Porozumět slyšenému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5" y="1118401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7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238</Words>
  <Application>Microsoft Office PowerPoint</Application>
  <PresentationFormat>Vlastní</PresentationFormat>
  <Paragraphs>57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CO PATŘÍ DO PÍSNIČKY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hudební a rozumová výchova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2015-06-19T13:07:31Z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