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3" r:id="rId5"/>
    <p:sldId id="284" r:id="rId6"/>
    <p:sldId id="285" r:id="rId7"/>
    <p:sldId id="290" r:id="rId8"/>
    <p:sldId id="275" r:id="rId9"/>
    <p:sldId id="276" r:id="rId10"/>
    <p:sldId id="277" r:id="rId11"/>
    <p:sldId id="278" r:id="rId12"/>
    <p:sldId id="279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162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10.png"/><Relationship Id="rId7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comments" Target="../comments/comment3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comments" Target="../comments/comment4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comments" Target="../comments/comment5.xm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HLEDEJ VÝROBKY K RŮZNÝM PROFESÍM.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SOUTŘEDĚNÍ, PAMĚŤ.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33980" y="5047077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977"/>
          <a:stretch/>
        </p:blipFill>
        <p:spPr>
          <a:xfrm>
            <a:off x="246809" y="682752"/>
            <a:ext cx="3154760" cy="51062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70" t="49422" r="28622" b="5244"/>
          <a:stretch/>
        </p:blipFill>
        <p:spPr>
          <a:xfrm>
            <a:off x="8531528" y="509893"/>
            <a:ext cx="1315158" cy="193852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899" t="48719" r="373" b="26926"/>
          <a:stretch/>
        </p:blipFill>
        <p:spPr>
          <a:xfrm>
            <a:off x="8345224" y="3566911"/>
            <a:ext cx="1501462" cy="9243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464" t="17037" r="1973" b="52408"/>
          <a:stretch/>
        </p:blipFill>
        <p:spPr>
          <a:xfrm>
            <a:off x="4896960" y="3583807"/>
            <a:ext cx="1543250" cy="1214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583" t="370" r="28012" b="74260"/>
          <a:stretch/>
        </p:blipFill>
        <p:spPr>
          <a:xfrm>
            <a:off x="4684335" y="910202"/>
            <a:ext cx="1968500" cy="113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653"/>
          <a:stretch/>
        </p:blipFill>
        <p:spPr>
          <a:xfrm>
            <a:off x="99211" y="757646"/>
            <a:ext cx="2824295" cy="53750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00" t="51111" r="34214" b="-2222"/>
          <a:stretch/>
        </p:blipFill>
        <p:spPr>
          <a:xfrm>
            <a:off x="7201966" y="650383"/>
            <a:ext cx="2111513" cy="24384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120" r="33510" b="71852"/>
          <a:stretch/>
        </p:blipFill>
        <p:spPr>
          <a:xfrm>
            <a:off x="4488266" y="4152078"/>
            <a:ext cx="1435458" cy="121216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323" t="46296"/>
          <a:stretch/>
        </p:blipFill>
        <p:spPr>
          <a:xfrm>
            <a:off x="4312607" y="903379"/>
            <a:ext cx="1497569" cy="19324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673" b="42290" l="67161" r="97629">
                        <a14:foregroundMark x1="76882" y1="9190" x2="84232" y2="1394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3531" b="52963"/>
          <a:stretch/>
        </p:blipFill>
        <p:spPr>
          <a:xfrm>
            <a:off x="7630783" y="4133347"/>
            <a:ext cx="1253881" cy="1230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231"/>
          <a:stretch/>
        </p:blipFill>
        <p:spPr>
          <a:xfrm>
            <a:off x="291566" y="666206"/>
            <a:ext cx="2669990" cy="5241689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911" r="29027" b="58400"/>
          <a:stretch/>
        </p:blipFill>
        <p:spPr>
          <a:xfrm>
            <a:off x="7458892" y="93520"/>
            <a:ext cx="2019960" cy="236335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597" r="7242" b="68356"/>
          <a:stretch/>
        </p:blipFill>
        <p:spPr>
          <a:xfrm>
            <a:off x="7895489" y="2456872"/>
            <a:ext cx="2932713" cy="350351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927" t="33422" b="27111"/>
          <a:stretch/>
        </p:blipFill>
        <p:spPr>
          <a:xfrm>
            <a:off x="4439696" y="3409406"/>
            <a:ext cx="1585600" cy="2064244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79" t="60000" r="30268"/>
          <a:stretch/>
        </p:blipFill>
        <p:spPr>
          <a:xfrm>
            <a:off x="4422967" y="666206"/>
            <a:ext cx="2098614" cy="2222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430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185554" y="50758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478851" y="-48117"/>
            <a:ext cx="2713149" cy="1300766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6343"/>
          <a:stretch/>
        </p:blipFill>
        <p:spPr>
          <a:xfrm>
            <a:off x="284968" y="652667"/>
            <a:ext cx="3033936" cy="528930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35" r="33227" b="65370"/>
          <a:stretch/>
        </p:blipFill>
        <p:spPr>
          <a:xfrm>
            <a:off x="8035490" y="339634"/>
            <a:ext cx="2209953" cy="247461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28" t="12778" b="52037"/>
          <a:stretch/>
        </p:blipFill>
        <p:spPr>
          <a:xfrm>
            <a:off x="7813394" y="3394255"/>
            <a:ext cx="2438335" cy="21082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28" t="47038" b="7036"/>
          <a:stretch/>
        </p:blipFill>
        <p:spPr>
          <a:xfrm>
            <a:off x="4800550" y="3230880"/>
            <a:ext cx="1837372" cy="207364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63" t="67407" r="30267" b="2592"/>
          <a:stretch/>
        </p:blipFill>
        <p:spPr>
          <a:xfrm>
            <a:off x="4927167" y="901337"/>
            <a:ext cx="1710754" cy="153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956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185554" y="50758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478851" y="-48117"/>
            <a:ext cx="2713149" cy="1300766"/>
          </a:xfrm>
          <a:prstGeom prst="rect">
            <a:avLst/>
          </a:prstGeom>
          <a:solidFill>
            <a:srgbClr val="FEF8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277"/>
          <a:stretch/>
        </p:blipFill>
        <p:spPr>
          <a:xfrm>
            <a:off x="433478" y="602266"/>
            <a:ext cx="3065586" cy="52171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588" r="25374" b="68178"/>
          <a:stretch/>
        </p:blipFill>
        <p:spPr>
          <a:xfrm>
            <a:off x="8294515" y="3396344"/>
            <a:ext cx="2656003" cy="214155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461" t="24177" r="-541" b="44889"/>
          <a:stretch/>
        </p:blipFill>
        <p:spPr>
          <a:xfrm>
            <a:off x="8514565" y="415317"/>
            <a:ext cx="2576682" cy="216043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590" t="54933"/>
          <a:stretch/>
        </p:blipFill>
        <p:spPr>
          <a:xfrm>
            <a:off x="4886520" y="3202509"/>
            <a:ext cx="2466196" cy="26100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22" t="53511" r="32004"/>
          <a:stretch/>
        </p:blipFill>
        <p:spPr>
          <a:xfrm>
            <a:off x="4886520" y="757646"/>
            <a:ext cx="1602437" cy="174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789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1" presetClass="exit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lidé kolem nás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hledají správné produkty k různým profesím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Podpora informační gramotnosti, soustředění a logického myšlení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na jednotlivých snímcích hledají správné výrobky k jednotlivým profesím. Za pomoci animačních efektů se kliknutím na vybraný produkt dětem nabídne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využívají výukových kartiček a další výrobky k zobrazenému řemeslu skládají na magnetickou tabulku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</a:t>
            </a:r>
            <a:r>
              <a:rPr lang="cs-CZ" dirty="0" smtClean="0"/>
              <a:t>poznaného</a:t>
            </a:r>
          </a:p>
          <a:p>
            <a:r>
              <a:rPr lang="cs-CZ" dirty="0"/>
              <a:t>Uplatňovat postřeh a rychlost</a:t>
            </a:r>
          </a:p>
          <a:p>
            <a:r>
              <a:rPr lang="cs-CZ" dirty="0"/>
              <a:t>Vyjadřovat samostatně a smysluplně myšlenky, nápady, pocity, ve vhodně zformulovaných větách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234</Words>
  <Application>Microsoft Office PowerPoint</Application>
  <PresentationFormat>Širokoúhlá obrazovka</PresentationFormat>
  <Paragraphs>51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Sheer Green 16x9</vt:lpstr>
      <vt:lpstr>HLEDEJ VÝROBKY K RŮZNÝM PROFESÍM.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lidé kolem nás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2015-06-20T08:10:44Z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