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30" r:id="rId6"/>
    <p:sldId id="332" r:id="rId7"/>
    <p:sldId id="327" r:id="rId8"/>
    <p:sldId id="328" r:id="rId9"/>
    <p:sldId id="329" r:id="rId10"/>
    <p:sldId id="333" r:id="rId11"/>
    <p:sldId id="334" r:id="rId12"/>
    <p:sldId id="335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cs.wikipedia.org/wiki/Nov%C3%A1_sc%C3%A9na_(Praha)" TargetMode="External"/><Relationship Id="rId7" Type="http://schemas.openxmlformats.org/officeDocument/2006/relationships/hyperlink" Target="http://cs.wikipedia.org/wiki/Opera_N%C3%A1rodn%C3%ADho_divadla" TargetMode="External"/><Relationship Id="rId2" Type="http://schemas.openxmlformats.org/officeDocument/2006/relationships/hyperlink" Target="http://cs.wikipedia.org/wiki/St%C3%A1tn%C3%AD_opera_Prah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Balet_N%C3%A1rodn%C3%ADho_divadla&amp;action=edit&amp;redlink=1" TargetMode="External"/><Relationship Id="rId5" Type="http://schemas.openxmlformats.org/officeDocument/2006/relationships/hyperlink" Target="http://cs.wikipedia.org/wiki/%C4%8Cinohra_N%C3%A1rodn%C3%ADho_divadla" TargetMode="External"/><Relationship Id="rId4" Type="http://schemas.openxmlformats.org/officeDocument/2006/relationships/hyperlink" Target="http://cs.wikipedia.org/wiki/Stavovsk%C3%A9_divadlo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491630"/>
            <a:ext cx="6858000" cy="2235696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7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NÁRODNÍ DIVADLO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40568" y="-236562"/>
            <a:ext cx="6858000" cy="1790700"/>
          </a:xfrm>
        </p:spPr>
        <p:txBody>
          <a:bodyPr/>
          <a:lstStyle/>
          <a:p>
            <a:r>
              <a:rPr lang="cs-CZ" sz="2400" dirty="0" smtClean="0"/>
              <a:t>ZÁKLADNÍ INFORMACE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23678"/>
            <a:ext cx="8064896" cy="1241822"/>
          </a:xfrm>
        </p:spPr>
        <p:txBody>
          <a:bodyPr>
            <a:noAutofit/>
          </a:bodyPr>
          <a:lstStyle/>
          <a:p>
            <a:pPr algn="l"/>
            <a:r>
              <a:rPr lang="cs-CZ" sz="2400" dirty="0"/>
              <a:t>Škola: </a:t>
            </a:r>
            <a:r>
              <a:rPr lang="cs-CZ" sz="2400" dirty="0" smtClean="0"/>
              <a:t>P11 ZŠ a MŠ, Brno, Horníkova 1</a:t>
            </a:r>
            <a:endParaRPr lang="cs-CZ" sz="2400" dirty="0"/>
          </a:p>
          <a:p>
            <a:pPr algn="l"/>
            <a:r>
              <a:rPr lang="cs-CZ" sz="2400" dirty="0"/>
              <a:t>Autor: </a:t>
            </a:r>
            <a:r>
              <a:rPr lang="cs-CZ" sz="2400" dirty="0" smtClean="0"/>
              <a:t>Jarmil Muller</a:t>
            </a:r>
            <a:endParaRPr lang="cs-CZ" sz="2400" dirty="0"/>
          </a:p>
          <a:p>
            <a:pPr algn="l"/>
            <a:r>
              <a:rPr lang="cs-CZ" sz="2400" dirty="0"/>
              <a:t>Předmět</a:t>
            </a:r>
            <a:r>
              <a:rPr lang="cs-CZ" sz="2400" dirty="0" smtClean="0"/>
              <a:t>: Vlastivěda</a:t>
            </a:r>
            <a:endParaRPr lang="cs-CZ" sz="2400" dirty="0"/>
          </a:p>
          <a:p>
            <a:pPr algn="l"/>
            <a:r>
              <a:rPr lang="cs-CZ" sz="2400" dirty="0" smtClean="0"/>
              <a:t>Anotace</a:t>
            </a:r>
            <a:r>
              <a:rPr lang="cs-CZ" sz="2400" dirty="0"/>
              <a:t>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se stavbou  a významem Národního divadla,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obrazový materiál zpestří výklad učiva a vytvoří žákům propojení informací z výkladu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o této stavbě.</a:t>
            </a:r>
            <a:endParaRPr lang="cs-CZ" dirty="0"/>
          </a:p>
          <a:p>
            <a:pPr algn="l"/>
            <a:endParaRPr lang="cs-CZ" sz="2400" dirty="0"/>
          </a:p>
          <a:p>
            <a:pPr algn="l"/>
            <a:r>
              <a:rPr lang="cs-CZ" sz="1400" dirty="0" smtClean="0"/>
              <a:t>Materiál </a:t>
            </a:r>
            <a:r>
              <a:rPr lang="cs-CZ" sz="1400" dirty="0"/>
              <a:t>je zpracován v rámci projektu Dotkněte se inovací CZ.1.07/1.3.00/51.0024 </a:t>
            </a:r>
          </a:p>
          <a:p>
            <a:pPr algn="l"/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2280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805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9582"/>
            <a:ext cx="7272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OBSAH:</a:t>
            </a:r>
          </a:p>
          <a:p>
            <a:endParaRPr lang="cs-CZ" sz="2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HISTORIE NÁRODNÍHO DIVADLA</a:t>
            </a: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SOUČASNOST</a:t>
            </a: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TEST</a:t>
            </a: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ČTYŘSMĚRKA</a:t>
            </a:r>
          </a:p>
          <a:p>
            <a:pPr marL="342900" indent="-342900">
              <a:buAutoNum type="arabicPeriod"/>
            </a:pPr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POUŽITÉ INFORMAČNÍ ZDROJE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365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77155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HISTORIE NÁRODNÍHO DIVADLA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 descr="Národní divadlo theatre in Prague viewed from across the wa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9662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1146398"/>
            <a:ext cx="39604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Národní divadlo</a:t>
            </a:r>
            <a:r>
              <a:rPr lang="cs-CZ" dirty="0"/>
              <a:t> v Praze patří mezi nejznámější </a:t>
            </a:r>
            <a:r>
              <a:rPr lang="cs-CZ" dirty="0" smtClean="0"/>
              <a:t>divadla v </a:t>
            </a:r>
            <a:r>
              <a:rPr lang="cs-CZ" dirty="0"/>
              <a:t>České </a:t>
            </a:r>
            <a:r>
              <a:rPr lang="cs-CZ" dirty="0" smtClean="0"/>
              <a:t>republice.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Stavitel </a:t>
            </a:r>
            <a:r>
              <a:rPr lang="cs-CZ" dirty="0" smtClean="0"/>
              <a:t>Jan Zítek</a:t>
            </a:r>
          </a:p>
          <a:p>
            <a:r>
              <a:rPr lang="cs-CZ" dirty="0">
                <a:solidFill>
                  <a:srgbClr val="FF0000"/>
                </a:solidFill>
              </a:rPr>
              <a:t>Výzdoba</a:t>
            </a:r>
            <a:r>
              <a:rPr lang="cs-CZ" dirty="0"/>
              <a:t>: Na výtvarné výzdobě divadla se podíleli zejména Bohuslav </a:t>
            </a:r>
            <a:r>
              <a:rPr lang="cs-CZ" dirty="0" err="1"/>
              <a:t>Schnirch</a:t>
            </a:r>
            <a:r>
              <a:rPr lang="cs-CZ" dirty="0"/>
              <a:t>, Mikoláš Aleš, František Ženíšek, Josef Václav </a:t>
            </a:r>
            <a:r>
              <a:rPr lang="cs-CZ" dirty="0" err="1"/>
              <a:t>Myslbek</a:t>
            </a:r>
            <a:r>
              <a:rPr lang="cs-CZ" dirty="0"/>
              <a:t>, Václav Brožík a Julius Mařák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Zahájení</a:t>
            </a:r>
            <a:r>
              <a:rPr lang="cs-CZ" dirty="0" smtClean="0"/>
              <a:t>: </a:t>
            </a:r>
            <a:r>
              <a:rPr lang="cs-CZ" dirty="0"/>
              <a:t>11. června 1881 na počest návštěvy korunního prince Rudolfa premiérou Smetanovy </a:t>
            </a:r>
            <a:r>
              <a:rPr lang="cs-CZ" dirty="0" smtClean="0">
                <a:solidFill>
                  <a:srgbClr val="FF0000"/>
                </a:solidFill>
              </a:rPr>
              <a:t>Libuše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819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699542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SOUČASNOST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439907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současné době pod Národní divadlo spadají 4 různé scény:</a:t>
            </a:r>
          </a:p>
          <a:p>
            <a:r>
              <a:rPr lang="cs-CZ" dirty="0"/>
              <a:t>historická neboli Zítkova budova </a:t>
            </a:r>
            <a:endParaRPr lang="cs-CZ" dirty="0" smtClean="0"/>
          </a:p>
          <a:p>
            <a:r>
              <a:rPr lang="cs-CZ" dirty="0" smtClean="0">
                <a:hlinkClick r:id="rId2" tooltip="Státní opera Praha"/>
              </a:rPr>
              <a:t>Státní </a:t>
            </a:r>
            <a:r>
              <a:rPr lang="cs-CZ" dirty="0">
                <a:hlinkClick r:id="rId2" tooltip="Státní opera Praha"/>
              </a:rPr>
              <a:t>opera Praha</a:t>
            </a:r>
            <a:endParaRPr lang="cs-CZ" dirty="0"/>
          </a:p>
          <a:p>
            <a:r>
              <a:rPr lang="cs-CZ" dirty="0">
                <a:hlinkClick r:id="rId3" tooltip="Nová scéna (Praha)"/>
              </a:rPr>
              <a:t>Nová scéna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>
                <a:hlinkClick r:id="rId4" tooltip="Stavovské divadlo"/>
              </a:rPr>
              <a:t>Stavovské divadlo</a:t>
            </a:r>
            <a:endParaRPr lang="cs-CZ" dirty="0" smtClean="0"/>
          </a:p>
          <a:p>
            <a:endParaRPr lang="cs-CZ" dirty="0"/>
          </a:p>
          <a:p>
            <a:r>
              <a:rPr lang="cs-CZ" b="1" dirty="0"/>
              <a:t>Umělecké soubory</a:t>
            </a:r>
          </a:p>
          <a:p>
            <a:r>
              <a:rPr lang="cs-CZ" dirty="0"/>
              <a:t>Národní divadlo má tři různé </a:t>
            </a:r>
            <a:r>
              <a:rPr lang="cs-CZ" dirty="0" smtClean="0"/>
              <a:t>umělecké </a:t>
            </a:r>
            <a:r>
              <a:rPr lang="cs-CZ" dirty="0"/>
              <a:t>soubory:</a:t>
            </a:r>
          </a:p>
          <a:p>
            <a:r>
              <a:rPr lang="cs-CZ" dirty="0">
                <a:hlinkClick r:id="rId5" tooltip="Činohra Národního divadla"/>
              </a:rPr>
              <a:t>Činohra Národního divadla</a:t>
            </a:r>
            <a:endParaRPr lang="cs-CZ" dirty="0"/>
          </a:p>
          <a:p>
            <a:r>
              <a:rPr lang="cs-CZ" dirty="0">
                <a:hlinkClick r:id="rId6" tooltip="Balet Národního divadla (stránka neexistuje)"/>
              </a:rPr>
              <a:t>Balet Národního divadla</a:t>
            </a:r>
            <a:endParaRPr lang="cs-CZ" dirty="0"/>
          </a:p>
          <a:p>
            <a:r>
              <a:rPr lang="cs-CZ" dirty="0">
                <a:hlinkClick r:id="rId7" tooltip="Opera Národního divadla"/>
              </a:rPr>
              <a:t>Opera Národního divadla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http://upload.wikimedia.org/wikipedia/commons/thumb/0/01/Praha%2C_Nov%C3%A9_m%C4%9Bsto%2C_Laterna_magika_v_noci_II.JPG/220px-Praha%2C_Nov%C3%A9_m%C4%9Bsto%2C_Laterna_magika_v_noci_II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47956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32107" y="2283718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NOVÁ SCÉNA</a:t>
            </a:r>
            <a:endParaRPr lang="cs-CZ" sz="1400" dirty="0"/>
          </a:p>
        </p:txBody>
      </p:sp>
      <p:pic>
        <p:nvPicPr>
          <p:cNvPr id="2052" name="Picture 4" descr="Stavovské divadlo 1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9822"/>
            <a:ext cx="211223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56376" y="3723878"/>
            <a:ext cx="1187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STAVOVSKÉ DIVADLO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82596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24817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ZAJÍMAVOSTI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2926" y="1419622"/>
            <a:ext cx="75608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Uprostřed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dokončovacích prací,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12. srpna 1881, došlo k požáru, který zničil měděnou kupoli, hlediště, oponu od Františka Ženíška i jeviště divadla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Požár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vyvolal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obrovské odhodlání pro nové sbírky: za 47 dní byl vybrán milion zlatých. </a:t>
            </a: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Divadlo je 26 m vysoké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Nad hledištěm visí dvě tuny těžký lustr o šířce 3 metry a délce 5,5 metrů, který má 260 lampiček. </a:t>
            </a:r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Ve foyeru na prvním balkóně se nacházejí malby Mikoláše Alše a Františka Ženíška.</a:t>
            </a:r>
          </a:p>
        </p:txBody>
      </p:sp>
    </p:spTree>
    <p:extLst>
      <p:ext uri="{BB962C8B-B14F-4D97-AF65-F5344CB8AC3E}">
        <p14:creationId xmlns:p14="http://schemas.microsoft.com/office/powerpoint/2010/main" xmlns="" val="3468011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771550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TEST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9622"/>
            <a:ext cx="82809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KTERÉ OSOBNOSTI SE PODÍLELY NA STAVBĚ NÁRODNÍHO DIVADLA?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KTEROU OPEROU BYLO ZAHÁJENO SLAVNOSTNÍ OTEVŘENÍ ND?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KTERÉM ROCE DIVADLO VYHOŘELO?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JAKÉ SCÉNY SPADAJÍ POD ND?</a:t>
            </a:r>
          </a:p>
          <a:p>
            <a:pPr marL="342900" indent="-342900">
              <a:buAutoNum type="arabicPeriod"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KDO VYTVOŘIL OPONU ND?</a:t>
            </a:r>
          </a:p>
          <a:p>
            <a:pPr marL="342900" indent="-342900">
              <a:buAutoNum type="arabicPeriod"/>
            </a:pP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342900" indent="-342900">
              <a:buAutoNum type="arabicPeriod"/>
            </a:pP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2304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771550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ČTYŘSMĚRKA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290874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NAJDI VE ČTYŘSMĚRCE OSOBNOSTI, KTERÉ SE PODÍLELY NA VÝSTAVBĚ ND.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1674370"/>
              </p:ext>
            </p:extLst>
          </p:nvPr>
        </p:nvGraphicFramePr>
        <p:xfrm>
          <a:off x="2051721" y="2046514"/>
          <a:ext cx="4896544" cy="2272937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421514"/>
                <a:gridCol w="426720"/>
                <a:gridCol w="487680"/>
                <a:gridCol w="426720"/>
                <a:gridCol w="470263"/>
                <a:gridCol w="503407"/>
                <a:gridCol w="432048"/>
                <a:gridCol w="432048"/>
                <a:gridCol w="432048"/>
                <a:gridCol w="504056"/>
                <a:gridCol w="360040"/>
              </a:tblGrid>
              <a:tr h="28738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L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Š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Á</a:t>
                      </a:r>
                      <a:endParaRPr lang="cs-CZ" sz="1800" b="1" dirty="0"/>
                    </a:p>
                  </a:txBody>
                  <a:tcPr/>
                </a:tc>
              </a:tr>
              <a:tr h="348343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L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É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CH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cs-CZ" sz="1800" b="1" dirty="0"/>
                    </a:p>
                  </a:txBody>
                  <a:tcPr/>
                </a:tc>
              </a:tr>
              <a:tr h="35705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B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L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cs-CZ" sz="1800" b="1" dirty="0"/>
                    </a:p>
                  </a:txBody>
                  <a:tcPr/>
                </a:tc>
              </a:tr>
              <a:tr h="374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D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Ž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B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Ž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Í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cs-CZ" sz="1800" b="1" dirty="0"/>
                    </a:p>
                  </a:txBody>
                  <a:tcPr/>
                </a:tc>
              </a:tr>
              <a:tr h="43542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Á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Ř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Š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J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Ř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U</a:t>
                      </a:r>
                      <a:endParaRPr lang="cs-CZ" sz="1800" b="1" dirty="0"/>
                    </a:p>
                  </a:txBody>
                  <a:tcPr/>
                </a:tc>
              </a:tr>
              <a:tr h="330925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Í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Š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Í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Ž</a:t>
                      </a:r>
                      <a:endParaRPr lang="cs-CZ" sz="1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129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500" dirty="0" smtClean="0"/>
              <a:t>Obrázky: </a:t>
            </a:r>
          </a:p>
          <a:p>
            <a:pPr marL="514350" indent="-514350">
              <a:buAutoNum type="arabicPeriod"/>
            </a:pPr>
            <a:r>
              <a:rPr lang="cs-CZ" sz="1500" dirty="0" smtClean="0"/>
              <a:t>NÁRODNÍ DIVADLO:</a:t>
            </a:r>
          </a:p>
          <a:p>
            <a:pPr marL="0" indent="0">
              <a:buNone/>
            </a:pPr>
            <a:r>
              <a:rPr lang="cs-CZ" sz="1500" dirty="0"/>
              <a:t>Národní divadlo. </a:t>
            </a:r>
            <a:r>
              <a:rPr lang="cs-CZ" sz="1500" i="1" dirty="0"/>
              <a:t>Http://cs.wikipedia.org/wiki</a:t>
            </a:r>
            <a:r>
              <a:rPr lang="cs-CZ" sz="1500" dirty="0"/>
              <a:t> [online]. 2015 [cit. 2015-05-26]. Dostupné z: http://cs.wikipedia.org/wiki/N%C3%A1rodn%C3%AD_divadlo#/media/File:N%C3%A1rodn%C3%AD_divadlo_theatre_in_Prague_viewed_from_across_the_water.jpg </a:t>
            </a:r>
            <a:endParaRPr lang="cs-CZ" sz="1500" dirty="0" smtClean="0"/>
          </a:p>
          <a:p>
            <a:pPr marL="514350" indent="-514350">
              <a:buAutoNum type="arabicPeriod" startAt="2"/>
            </a:pPr>
            <a:r>
              <a:rPr lang="cs-CZ" sz="1600" dirty="0" smtClean="0"/>
              <a:t>NOVÁ SCÉNA</a:t>
            </a:r>
          </a:p>
          <a:p>
            <a:pPr marL="0" indent="0">
              <a:buNone/>
            </a:pPr>
            <a:r>
              <a:rPr lang="cs-CZ" sz="1600" dirty="0"/>
              <a:t>NOVÁ SCÉNA. </a:t>
            </a:r>
            <a:r>
              <a:rPr lang="cs-CZ" sz="1600" i="1" dirty="0"/>
              <a:t>Http://cs.wikipedia.org/wiki</a:t>
            </a:r>
            <a:r>
              <a:rPr lang="cs-CZ" sz="1600" dirty="0"/>
              <a:t> [online]. 2015 [cit. 2015-05-26]. Dostupné z: http://cs.wikipedia.org/wiki/Nov%C3%A1_sc%C3%A9na_%28Praha%29#/media/File:Praha,_Nov%C3%A9_m%C4%9Bsto,_Laterna_magika_v_noci_II.JPG </a:t>
            </a:r>
            <a:endParaRPr lang="cs-CZ" sz="1600" dirty="0" smtClean="0"/>
          </a:p>
          <a:p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</a:t>
            </a:r>
            <a:r>
              <a:rPr lang="cs-CZ" sz="1800" dirty="0" smtClean="0"/>
              <a:t>STAVOVSKÉ DIVADLO</a:t>
            </a:r>
          </a:p>
          <a:p>
            <a:pPr marL="0" indent="0">
              <a:buNone/>
            </a:pPr>
            <a:r>
              <a:rPr lang="cs-CZ" sz="1800" dirty="0"/>
              <a:t>STAVOVSKÉ DIVADLO. </a:t>
            </a:r>
            <a:r>
              <a:rPr lang="cs-CZ" sz="1800" i="1" dirty="0"/>
              <a:t>Http://cs.wikipedia.org/wiki</a:t>
            </a:r>
            <a:r>
              <a:rPr lang="cs-CZ" sz="1800" dirty="0"/>
              <a:t> [online]. 2015 [cit. 2015-05-26]. Dostupné z: http://cs.wikipedia.org/wiki/Stavovsk%C3%A9_divadlo#/media/File:Stavovsk%C3%A9_divadlo_1.JPG </a:t>
            </a: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451</Words>
  <Application>Microsoft Office PowerPoint</Application>
  <PresentationFormat>Předvádění na obrazovce (16:9)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ZÁKLADNÍ INFORMACE</vt:lpstr>
      <vt:lpstr>Metodický pokyn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2015-06-20T15:41:06Z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