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4" r:id="rId8"/>
    <p:sldId id="327" r:id="rId9"/>
    <p:sldId id="328" r:id="rId10"/>
    <p:sldId id="329" r:id="rId11"/>
    <p:sldId id="331" r:id="rId12"/>
    <p:sldId id="330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2643758"/>
            <a:ext cx="5616624" cy="1659632"/>
          </a:xfrm>
        </p:spPr>
        <p:txBody>
          <a:bodyPr>
            <a:normAutofit/>
          </a:bodyPr>
          <a:lstStyle/>
          <a:p>
            <a:pPr algn="l"/>
            <a:endParaRPr lang="cs-CZ" sz="7200" dirty="0"/>
          </a:p>
          <a:p>
            <a:pPr algn="l"/>
            <a:r>
              <a:rPr lang="cs-CZ" sz="1200" dirty="0"/>
              <a:t>Materiál je zpracován v rámci projektu Dotkněte se inovací CZ.1.07/1.3.00/51.0024 </a:t>
            </a:r>
          </a:p>
          <a:p>
            <a:endParaRPr lang="cs-CZ" sz="19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347614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JAN LUCEMBURSKÝ</a:t>
            </a:r>
            <a:endParaRPr lang="cs-CZ" sz="7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/>
              <a:t>Škola</a:t>
            </a:r>
            <a:r>
              <a:rPr lang="cs-CZ" smtClean="0"/>
              <a:t>: P11 ZŠ </a:t>
            </a:r>
            <a:r>
              <a:rPr lang="cs-CZ" dirty="0" smtClean="0"/>
              <a:t>A MŠ, BRNO, HORNÍKOVA 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MARCELA POPKOVÁ</a:t>
            </a:r>
          </a:p>
          <a:p>
            <a:pPr algn="l"/>
            <a:r>
              <a:rPr lang="cs-CZ" dirty="0" smtClean="0"/>
              <a:t>Předmět: VLASTIVĚDA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/>
              <a:t>Anotace: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DUM je určen k  seznámení s osobou Jana Lucemburského, obrazový materiál zpestří výklad učiva a vytvoří žákům propojení informací z výkladu s podobou tohoto panovníka a památkami z období jeho vlády.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OBSAH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ŽIVOT </a:t>
            </a:r>
          </a:p>
          <a:p>
            <a:r>
              <a:rPr lang="cs-CZ" dirty="0" smtClean="0"/>
              <a:t>DÍLO</a:t>
            </a:r>
          </a:p>
          <a:p>
            <a:r>
              <a:rPr lang="cs-CZ" dirty="0" smtClean="0"/>
              <a:t>TEST</a:t>
            </a:r>
          </a:p>
          <a:p>
            <a:r>
              <a:rPr lang="cs-CZ" dirty="0" smtClean="0"/>
              <a:t>ČTYŘSMĚRKA</a:t>
            </a:r>
          </a:p>
          <a:p>
            <a:r>
              <a:rPr lang="cs-CZ" dirty="0" smtClean="0"/>
              <a:t>POUŽITÉ INFORMAČNÍ ZDROJE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843558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ŽIVOT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 descr="http://upload.wikimedia.org/wikipedia/commons/thumb/1/17/Honzik_retus.jpg/170px-Honzik_ret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987574"/>
            <a:ext cx="16192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85167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668356"/>
            <a:ext cx="53285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Narození: 10. 8. 1296</a:t>
            </a:r>
          </a:p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Rodiče: Markéta Brabantská, Jindřich VII Lucemburský</a:t>
            </a:r>
          </a:p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Manželky: Eliška Přemyslovna, Beatrix Bourbonská</a:t>
            </a:r>
          </a:p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Potomci: Karel IV</a:t>
            </a:r>
          </a:p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Rod: Lucemburkové</a:t>
            </a:r>
          </a:p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Úmrtí: 26. 8. 1346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258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843558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DÍLO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674555"/>
            <a:ext cx="66967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Jan Lucemburský bývá často označován jako král cizinec, </a:t>
            </a: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či jako </a:t>
            </a:r>
            <a:r>
              <a:rPr lang="cs-CZ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král diplomat a statečný rytíř</a:t>
            </a: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</a:t>
            </a:r>
          </a:p>
          <a:p>
            <a:r>
              <a:rPr lang="cs-CZ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 letech 1310-19 sváděl Jan Lucemburský zápas s českou šlechtou o větší moc ve </a:t>
            </a: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státě.</a:t>
            </a:r>
          </a:p>
          <a:p>
            <a:r>
              <a:rPr lang="cs-CZ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1344 se spolu se synem Karlem IV. zasloužil o povýšení pražského biskupství na arcibiskupství. Na místě románské baziliky sv. Víta začala vyrůstat gotická katedrála podle projektů Matyáše z </a:t>
            </a:r>
            <a:r>
              <a:rPr lang="cs-CZ" sz="2000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Arrasu</a:t>
            </a:r>
            <a:r>
              <a:rPr lang="cs-CZ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a posléze Petra Parléře. Prvním pražským arcibiskupem je Arnošt z </a:t>
            </a: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Pardubic.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2050" name="Picture 2" descr="http://upload.wikimedia.org/wikipedia/commons/thumb/d/da/JenikLucvGelnhausenu.jpg/170px-JenikLucvGelnhausen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91278"/>
            <a:ext cx="161925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6417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843558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TEST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635646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 JE NAZÝVÁN JAN LUCEMBURSKÝ 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 SE JMENOVALI JEHO RODIČE?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 KÝM A O CO SVÁDĚL JAN BOJE V ČESKÉM STÁTĚ?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 SE JMENOVAL JEHO POTOMEK?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 CO SE ZASLOUŽIL V RÁMCI NÁBOŽENSTVÍ? 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3884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75643" y="699542"/>
            <a:ext cx="41044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ČTYŘSMĚRKA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3844" y="143381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NAJDI VE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ČTYŘSMĚRCE,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KDE SE JAN LUCEMBURSKÝ NARODIL A KDE ZEMŘEL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4565255"/>
              </p:ext>
            </p:extLst>
          </p:nvPr>
        </p:nvGraphicFramePr>
        <p:xfrm>
          <a:off x="1547664" y="1812493"/>
          <a:ext cx="5400600" cy="2743200"/>
        </p:xfrm>
        <a:graphic>
          <a:graphicData uri="http://schemas.openxmlformats.org/drawingml/2006/table">
            <a:tbl>
              <a:tblPr/>
              <a:tblGrid>
                <a:gridCol w="433861"/>
                <a:gridCol w="496388"/>
                <a:gridCol w="522514"/>
                <a:gridCol w="505098"/>
                <a:gridCol w="513805"/>
                <a:gridCol w="480662"/>
                <a:gridCol w="504056"/>
                <a:gridCol w="504056"/>
                <a:gridCol w="504056"/>
                <a:gridCol w="504056"/>
                <a:gridCol w="432048"/>
              </a:tblGrid>
              <a:tr h="27867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Č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17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3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Ž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Č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17118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987574"/>
            <a:ext cx="655272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INFORMAČNÍ ZDROJE:</a:t>
            </a:r>
          </a:p>
          <a:p>
            <a:endParaRPr lang="cs-CZ" dirty="0"/>
          </a:p>
          <a:p>
            <a:r>
              <a:rPr lang="cs-CZ" dirty="0" smtClean="0"/>
              <a:t>OBRÁZKY JSOU VOLNÁ DÍLA – </a:t>
            </a:r>
          </a:p>
          <a:p>
            <a:endParaRPr lang="cs-CZ" dirty="0"/>
          </a:p>
          <a:p>
            <a:r>
              <a:rPr lang="cs-CZ" sz="1400" dirty="0"/>
              <a:t>Jan Lucemburský. </a:t>
            </a:r>
            <a:r>
              <a:rPr lang="cs-CZ" sz="1400" i="1" dirty="0"/>
              <a:t>Http://cs.wikipedia.org</a:t>
            </a:r>
            <a:r>
              <a:rPr lang="cs-CZ" sz="1400" dirty="0"/>
              <a:t> [online]. 2015 [cit. 2015-05-26]. Dostupné z: http://cs.wikipedia.org/wiki/Jan_Lucembursk%C3%BD#/media/File:Honzik_retus.jpg </a:t>
            </a:r>
            <a:endParaRPr lang="cs-CZ" sz="1400" dirty="0" smtClean="0"/>
          </a:p>
          <a:p>
            <a:r>
              <a:rPr lang="cs-CZ" sz="1400" dirty="0"/>
              <a:t>Jan Lucemburský. </a:t>
            </a:r>
            <a:r>
              <a:rPr lang="cs-CZ" sz="1400" i="1" dirty="0"/>
              <a:t>Http://cs.wikipedia.org/wiki/</a:t>
            </a:r>
            <a:r>
              <a:rPr lang="cs-CZ" sz="1400" dirty="0"/>
              <a:t> [online]. 2015 [cit. 2015-05-26]. Dostupné z: http://cs.wikipedia.org/wiki/Jan_Lucembursk%C3%BD#/media/File:JenikLucvGelnhausenu.jpg </a:t>
            </a:r>
            <a:endParaRPr lang="cs-CZ" sz="1400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ČTYŘSMĚRKA JE VLASTNÍ DÍLO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5416481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126</TotalTime>
  <Words>358</Words>
  <Application>Microsoft Office PowerPoint</Application>
  <PresentationFormat>Předvádění na obrazovce (16:9)</PresentationFormat>
  <Paragraphs>121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OBSAH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2015-06-20T15:04:23Z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