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9" r:id="rId9"/>
    <p:sldId id="328" r:id="rId10"/>
    <p:sldId id="331" r:id="rId11"/>
    <p:sldId id="330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600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KAREL IV.</a:t>
            </a:r>
            <a:b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ŽIVOT A DÍLO</a:t>
            </a:r>
            <a:endParaRPr lang="cs-CZ" sz="6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</a:t>
            </a:r>
            <a:r>
              <a:rPr lang="cs-CZ" smtClean="0"/>
              <a:t>: P11 ZŠ </a:t>
            </a:r>
            <a:r>
              <a:rPr lang="cs-CZ" dirty="0" smtClean="0"/>
              <a:t>a MŠ, Brno,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Marcela Popková</a:t>
            </a:r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Karla  IV., obrazový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materiál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zpestří výklad učiva a vytvoří žákům propojení informací z výkladu s podobou tohoto panovníka a památkami z období jeho vlády.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07704" y="987574"/>
            <a:ext cx="61206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OBSAH:</a:t>
            </a:r>
          </a:p>
          <a:p>
            <a:endParaRPr lang="cs-CZ" sz="3200" b="1" dirty="0"/>
          </a:p>
          <a:p>
            <a:pPr marL="742950" indent="-742950">
              <a:buFont typeface="+mj-lt"/>
              <a:buAutoNum type="arabicPeriod"/>
            </a:pPr>
            <a:r>
              <a:rPr lang="cs-CZ" sz="3200" b="1" dirty="0"/>
              <a:t>ŽIVOT KARLA IV.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200" b="1" dirty="0"/>
              <a:t>DÍLO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200" b="1" dirty="0"/>
              <a:t>TEST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200" b="1" dirty="0" smtClean="0"/>
              <a:t>ČTYŘSMĚRKA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200" b="1" dirty="0" smtClean="0"/>
              <a:t>POUŽITÉ INFORMAČNÍ ZDROJE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84069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7"/>
          <a:stretch/>
        </p:blipFill>
        <p:spPr bwMode="auto">
          <a:xfrm>
            <a:off x="899592" y="951997"/>
            <a:ext cx="2377381" cy="3625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1563638"/>
            <a:ext cx="45365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Narozen</a:t>
            </a:r>
            <a:r>
              <a:rPr lang="cs-CZ" b="1" u="sng" dirty="0"/>
              <a:t>: </a:t>
            </a:r>
            <a:r>
              <a:rPr lang="cs-CZ" b="1" dirty="0"/>
              <a:t>14. května 1316 v Praze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Titul</a:t>
            </a:r>
            <a:r>
              <a:rPr lang="cs-CZ" b="1" u="sng" dirty="0"/>
              <a:t>: </a:t>
            </a:r>
            <a:r>
              <a:rPr lang="cs-CZ" b="1" dirty="0"/>
              <a:t>německý král a císař římský od roku 1355, italský král od 1355, burgundský král od 1365, moravský markrabě  v letech 1333 až 1349 a lucemburský hrabě 1346 až 1353. 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Rodiče</a:t>
            </a:r>
            <a:r>
              <a:rPr lang="cs-CZ" b="1" dirty="0"/>
              <a:t>: Eliška Přemyslovna, Jan Lucemburský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Manželky</a:t>
            </a:r>
            <a:r>
              <a:rPr lang="cs-CZ" b="1" dirty="0"/>
              <a:t>: Blanka z </a:t>
            </a:r>
            <a:r>
              <a:rPr lang="cs-CZ" b="1" dirty="0" err="1"/>
              <a:t>Valois</a:t>
            </a:r>
            <a:endParaRPr lang="cs-CZ" b="1" dirty="0"/>
          </a:p>
          <a:p>
            <a:r>
              <a:rPr lang="cs-CZ" b="1" dirty="0"/>
              <a:t>                    Anna Falcká</a:t>
            </a:r>
          </a:p>
          <a:p>
            <a:r>
              <a:rPr lang="cs-CZ" b="1" dirty="0"/>
              <a:t>                    Anna Svídnická</a:t>
            </a:r>
          </a:p>
          <a:p>
            <a:r>
              <a:rPr lang="cs-CZ" b="1" dirty="0"/>
              <a:t>                    Alžběta Pomořanská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71628" y="85575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ŽIVOT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4510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372200" y="751384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DÍLO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742628" y="1161207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/>
              <a:t>Karlův most</a:t>
            </a:r>
          </a:p>
          <a:p>
            <a:endParaRPr lang="cs-CZ" sz="2800" b="1" dirty="0"/>
          </a:p>
          <a:p>
            <a:r>
              <a:rPr lang="cs-CZ" sz="2800" b="1" dirty="0"/>
              <a:t>Karlštejn</a:t>
            </a:r>
          </a:p>
          <a:p>
            <a:endParaRPr lang="cs-CZ" sz="2800" b="1" dirty="0"/>
          </a:p>
          <a:p>
            <a:r>
              <a:rPr lang="cs-CZ" sz="2800" b="1" dirty="0"/>
              <a:t>Karlova univerzita</a:t>
            </a:r>
          </a:p>
          <a:p>
            <a:endParaRPr lang="cs-CZ" sz="2800" b="1" dirty="0"/>
          </a:p>
          <a:p>
            <a:r>
              <a:rPr lang="cs-CZ" sz="2800" b="1" dirty="0"/>
              <a:t>Katedrála sv. Víta</a:t>
            </a:r>
          </a:p>
        </p:txBody>
      </p:sp>
      <p:pic>
        <p:nvPicPr>
          <p:cNvPr id="5" name="Picture 2" descr="http://upload.wikimedia.org/wikipedia/commons/thumb/e/e5/Praag_012.jpg/250px-Praag_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234" y="984354"/>
            <a:ext cx="1836063" cy="13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14628" y="1995686"/>
            <a:ext cx="1633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11919" y="3858267"/>
            <a:ext cx="1460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1026" name="Picture 2" descr="http://upload.wikimedia.org/wikipedia/commons/thumb/9/90/Hrad_Karl%C5%A1tejn_z_cesty.JPG/250px-Hrad_Karl%C5%A1tejn_z_cest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50" y="2859782"/>
            <a:ext cx="238125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71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32040" y="771550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TEST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540991"/>
            <a:ext cx="70567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/>
              <a:t>V KTERÉM ROCE SE NARODIL KAREL IV. </a:t>
            </a:r>
          </a:p>
          <a:p>
            <a:pPr marL="342900" indent="-342900">
              <a:buAutoNum type="arabicPeriod"/>
            </a:pPr>
            <a:r>
              <a:rPr lang="cs-CZ" sz="2800" b="1" dirty="0"/>
              <a:t>Z KTERÉHO RODU POCHÁZEL?</a:t>
            </a:r>
          </a:p>
          <a:p>
            <a:pPr marL="342900" indent="-342900">
              <a:buAutoNum type="arabicPeriod"/>
            </a:pPr>
            <a:r>
              <a:rPr lang="cs-CZ" sz="2800" b="1" dirty="0"/>
              <a:t>JAK SE JMENOVALI JEHO RODIČE?</a:t>
            </a:r>
          </a:p>
          <a:p>
            <a:pPr marL="342900" indent="-342900">
              <a:buAutoNum type="arabicPeriod"/>
            </a:pPr>
            <a:r>
              <a:rPr lang="cs-CZ" sz="2800" b="1" dirty="0"/>
              <a:t>KOLIK MĚL MANŽELEK?</a:t>
            </a:r>
          </a:p>
          <a:p>
            <a:pPr marL="342900" indent="-342900">
              <a:buAutoNum type="arabicPeriod"/>
            </a:pPr>
            <a:r>
              <a:rPr lang="cs-CZ" sz="2800" b="1" dirty="0"/>
              <a:t>JAKÉ STAVBY NECHAL POSTAVIT?</a:t>
            </a:r>
          </a:p>
          <a:p>
            <a:pPr marL="342900" indent="-342900">
              <a:buAutoNum type="arabicPeriod"/>
            </a:pPr>
            <a:r>
              <a:rPr lang="cs-CZ" sz="2800" b="1" dirty="0"/>
              <a:t>CO VIDÍŠ NA OBRÁZKU?</a:t>
            </a:r>
          </a:p>
          <a:p>
            <a:endParaRPr lang="cs-CZ" dirty="0"/>
          </a:p>
        </p:txBody>
      </p:sp>
      <p:pic>
        <p:nvPicPr>
          <p:cNvPr id="6" name="Picture 4" descr="http://upload.wikimedia.org/wikipedia/commons/thumb/f/fc/CopyCrownBohemia.jpg/320px-CopyCrownBohem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960" y="2067694"/>
            <a:ext cx="2368336" cy="202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04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48351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ČTYŘSMĚRKA</a:t>
            </a:r>
            <a:endParaRPr lang="cs-CZ" sz="4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769432"/>
              </p:ext>
            </p:extLst>
          </p:nvPr>
        </p:nvGraphicFramePr>
        <p:xfrm>
          <a:off x="2123728" y="987574"/>
          <a:ext cx="4140309" cy="3627120"/>
        </p:xfrm>
        <a:graphic>
          <a:graphicData uri="http://schemas.openxmlformats.org/drawingml/2006/table">
            <a:tbl>
              <a:tblPr/>
              <a:tblGrid>
                <a:gridCol w="444379"/>
                <a:gridCol w="520248"/>
                <a:gridCol w="574441"/>
                <a:gridCol w="552764"/>
                <a:gridCol w="509409"/>
                <a:gridCol w="541926"/>
                <a:gridCol w="498571"/>
                <a:gridCol w="498571"/>
              </a:tblGrid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Ř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É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8193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9622"/>
            <a:ext cx="8460432" cy="3175000"/>
          </a:xfrm>
        </p:spPr>
        <p:txBody>
          <a:bodyPr>
            <a:normAutofit fontScale="55000" lnSpcReduction="20000"/>
          </a:bodyPr>
          <a:lstStyle/>
          <a:p>
            <a:r>
              <a:rPr lang="cs-CZ" sz="3600" b="1" dirty="0"/>
              <a:t>POUŽITÉ INFORMAČNÍ ZDROJE:</a:t>
            </a:r>
          </a:p>
          <a:p>
            <a:endParaRPr lang="cs-CZ" dirty="0"/>
          </a:p>
          <a:p>
            <a:r>
              <a:rPr lang="cs-CZ" b="1" dirty="0"/>
              <a:t>Obrázky: Karel  IV </a:t>
            </a:r>
            <a:r>
              <a:rPr lang="cs-CZ" b="1" dirty="0" smtClean="0"/>
              <a:t>–</a:t>
            </a:r>
            <a:r>
              <a:rPr lang="cs-CZ" dirty="0"/>
              <a:t>Karel IV. </a:t>
            </a:r>
            <a:r>
              <a:rPr lang="cs-CZ" i="1" dirty="0"/>
              <a:t>Http://cs.wikipedia.org/wiki</a:t>
            </a:r>
            <a:r>
              <a:rPr lang="cs-CZ" dirty="0"/>
              <a:t> [online]. 2015 [cit. 2015-05-26]. Dostupné z: http://cs.wikipedia.org/wiki/Karel_IV.#/media/File:Charles_IV-John_Ocko_votive_picture-fragment.jpg </a:t>
            </a:r>
            <a:r>
              <a:rPr lang="cs-CZ" b="1" dirty="0" smtClean="0"/>
              <a:t>                  </a:t>
            </a:r>
          </a:p>
          <a:p>
            <a:endParaRPr lang="cs-CZ" b="1" dirty="0"/>
          </a:p>
          <a:p>
            <a:r>
              <a:rPr lang="cs-CZ" b="1" dirty="0" smtClean="0"/>
              <a:t>Karlštejn - </a:t>
            </a:r>
            <a:r>
              <a:rPr lang="cs-CZ" dirty="0"/>
              <a:t>Karlštejn. </a:t>
            </a:r>
            <a:r>
              <a:rPr lang="cs-CZ" i="1" dirty="0"/>
              <a:t>Http://cs.wikipedia.org/wiki/</a:t>
            </a:r>
            <a:r>
              <a:rPr lang="cs-CZ" dirty="0"/>
              <a:t> [online]. 2015 [cit. 2015-05-26]. Dostupné z: http://cs.wikipedia.org/wiki/Karl%C5%A1tejn#/media/File:Hrad_Karl%C5%A1tejn_z_cesty.JPG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autor</a:t>
            </a:r>
            <a:r>
              <a:rPr lang="cs-CZ" b="1" dirty="0"/>
              <a:t>: </a:t>
            </a:r>
            <a:r>
              <a:rPr lang="cs-CZ" b="1" dirty="0" err="1"/>
              <a:t>Arkadiusz</a:t>
            </a:r>
            <a:r>
              <a:rPr lang="cs-CZ" b="1" dirty="0"/>
              <a:t> </a:t>
            </a:r>
            <a:r>
              <a:rPr lang="cs-CZ" b="1" dirty="0" err="1"/>
              <a:t>Zarzecki</a:t>
            </a:r>
            <a:endParaRPr lang="cs-CZ" b="1" dirty="0"/>
          </a:p>
          <a:p>
            <a:r>
              <a:rPr lang="cs-CZ" b="1" dirty="0" smtClean="0"/>
              <a:t>Svatováclavská </a:t>
            </a:r>
            <a:r>
              <a:rPr lang="cs-CZ" b="1" dirty="0"/>
              <a:t>koruna: </a:t>
            </a:r>
            <a:r>
              <a:rPr lang="cs-CZ" dirty="0"/>
              <a:t>Svatováclavská koruna. </a:t>
            </a:r>
            <a:r>
              <a:rPr lang="cs-CZ" i="1" dirty="0"/>
              <a:t>Http://cs.wikipedia.org</a:t>
            </a:r>
            <a:r>
              <a:rPr lang="cs-CZ" dirty="0"/>
              <a:t> [online]. 2015 [cit. 2015-05-26]. Dostupné z: http://cs.wikipedia.org/wiki/Svatov%C3%A1clavsk%C3%A1_koruna#/media/File:CopyCrownBohemia.jpg </a:t>
            </a:r>
            <a:endParaRPr lang="cs-CZ" b="1" dirty="0" smtClean="0"/>
          </a:p>
          <a:p>
            <a:pPr marL="0" indent="0">
              <a:buNone/>
            </a:pPr>
            <a:r>
              <a:rPr lang="cs-CZ" b="1" smtClean="0"/>
              <a:t>        autor</a:t>
            </a:r>
            <a:r>
              <a:rPr lang="cs-CZ" b="1" dirty="0"/>
              <a:t>: </a:t>
            </a:r>
            <a:r>
              <a:rPr lang="cs-CZ" b="1" dirty="0" err="1"/>
              <a:t>Øyvind</a:t>
            </a:r>
            <a:r>
              <a:rPr lang="cs-CZ" b="1" dirty="0"/>
              <a:t> </a:t>
            </a:r>
            <a:r>
              <a:rPr lang="cs-CZ" b="1" dirty="0" err="1"/>
              <a:t>Holmstad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321</Words>
  <Application>Microsoft Office PowerPoint</Application>
  <PresentationFormat>Předvádění na obrazovce (16:9)</PresentationFormat>
  <Paragraphs>112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Učitel</cp:lastModifiedBy>
  <cp:revision>23</cp:revision>
  <dcterms:created xsi:type="dcterms:W3CDTF">2014-10-07T08:27:59Z</dcterms:created>
  <dcterms:modified xsi:type="dcterms:W3CDTF">2015-06-01T11:50:31Z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