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3"/>
  </p:notesMasterIdLst>
  <p:sldIdLst>
    <p:sldId id="310" r:id="rId5"/>
    <p:sldId id="326" r:id="rId6"/>
    <p:sldId id="325" r:id="rId7"/>
    <p:sldId id="327" r:id="rId8"/>
    <p:sldId id="328" r:id="rId9"/>
    <p:sldId id="329" r:id="rId10"/>
    <p:sldId id="330" r:id="rId11"/>
    <p:sldId id="324" r:id="rId12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 varScale="1">
        <p:scale>
          <a:sx n="105" d="100"/>
          <a:sy n="105" d="100"/>
        </p:scale>
        <p:origin x="-78" y="-588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20.6.2015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20.6.2015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Vlajka_%C4%8Ceskoslovenska_a_%C4%8Cesk%C3%A9_republiky" TargetMode="External"/><Relationship Id="rId2" Type="http://schemas.openxmlformats.org/officeDocument/2006/relationships/hyperlink" Target="http://cs.wikipedia.org/wiki/Vlajka_prezidenta_%C4%8Cesk%C3%A9_republiky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t%C3%A1tn%C3%AD_znak_%C4%8Cesk%C3%A9_republik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altLang="cs-CZ" sz="3600" b="1" dirty="0">
                <a:solidFill>
                  <a:srgbClr val="0070C0"/>
                </a:solidFill>
                <a:latin typeface="Tw Cen MT" pitchFamily="34" charset="-18"/>
              </a:rPr>
              <a:t>Státní symboly zakotvené v Ústavě </a:t>
            </a:r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P11 ZS Horníkova 1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Mgr. Vítězslav </a:t>
            </a:r>
            <a:r>
              <a:rPr lang="cs-CZ" dirty="0" err="1" smtClean="0"/>
              <a:t>Vardan</a:t>
            </a:r>
            <a:endParaRPr lang="cs-CZ" dirty="0" smtClean="0"/>
          </a:p>
          <a:p>
            <a:pPr algn="l"/>
            <a:r>
              <a:rPr lang="cs-CZ" dirty="0" smtClean="0"/>
              <a:t>Předmět: zeměpis pro 8. ročník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seznámení se státními symboly ČR a jejich grafickou podobou</a:t>
            </a:r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1800" dirty="0" smtClean="0"/>
              <a:t>Popis práce s materiálem</a:t>
            </a:r>
          </a:p>
          <a:p>
            <a:r>
              <a:rPr lang="cs-CZ" sz="1800" dirty="0" smtClean="0"/>
              <a:t>Promítání na dataprojektoru</a:t>
            </a:r>
          </a:p>
          <a:p>
            <a:r>
              <a:rPr lang="cs-CZ" sz="1800" dirty="0" smtClean="0"/>
              <a:t>Na internetu najdou černobílé obrázky vlajky, státního znaku a pečetě a v programu malování je vybarví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interaktivní tabulí a tablety</a:t>
            </a:r>
            <a:endParaRPr lang="cs-CZ" sz="1800" i="1" dirty="0"/>
          </a:p>
          <a:p>
            <a:r>
              <a:rPr lang="cs-CZ" sz="1800" dirty="0" smtClean="0"/>
              <a:t>Očekávání a cíle</a:t>
            </a:r>
          </a:p>
          <a:p>
            <a:r>
              <a:rPr lang="cs-CZ" sz="1800" dirty="0" smtClean="0"/>
              <a:t>Osvojení si učiva státních symbolů a znaků ČR, prohloubení pocitu sounáležitosti s naší vlastí, orientace ve vlajkách EU </a:t>
            </a:r>
          </a:p>
          <a:p>
            <a:pPr marL="0" indent="0">
              <a:buNone/>
            </a:pP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10000"/>
          </a:bodyPr>
          <a:lstStyle/>
          <a:p>
            <a:pPr algn="just"/>
            <a:r>
              <a:rPr lang="cs-CZ" altLang="cs-CZ" sz="2000" b="1" u="sng" dirty="0">
                <a:solidFill>
                  <a:srgbClr val="0070C0"/>
                </a:solidFill>
                <a:latin typeface="Tw Cen MT" pitchFamily="34" charset="-18"/>
              </a:rPr>
              <a:t>Státní vlajka</a:t>
            </a:r>
            <a:r>
              <a:rPr lang="cs-CZ" altLang="cs-CZ" sz="2000" b="1" dirty="0">
                <a:solidFill>
                  <a:srgbClr val="0070C0"/>
                </a:solidFill>
                <a:latin typeface="Tw Cen MT" pitchFamily="34" charset="-18"/>
              </a:rPr>
              <a:t> </a:t>
            </a:r>
            <a:r>
              <a:rPr lang="cs-CZ" altLang="cs-CZ" b="1" dirty="0">
                <a:latin typeface="Tw Cen MT" pitchFamily="34" charset="-18"/>
              </a:rPr>
              <a:t>se skládá z horního bílého pruhu a dolního červeného pruhu, do nichž je vsunut žerďový modrý klín. Poměr šířky k délce je 2:3. Modrý klín zasahuje do poloviny šířky vlajky. Visí-li vlajka svisle, pak je bílý pruh vlevo a červený vpravo, modrý je vždy nahoře. Užité barvy jsou národními barvami České republiky.</a:t>
            </a:r>
            <a:endParaRPr lang="cs-CZ" altLang="cs-CZ" dirty="0">
              <a:latin typeface="Tw Cen MT" pitchFamily="34" charset="-18"/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771550"/>
            <a:ext cx="3312368" cy="17824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572931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1203598"/>
            <a:ext cx="4752528" cy="2739752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cs-CZ" altLang="cs-CZ" sz="2800" b="1" u="sng" dirty="0">
                <a:solidFill>
                  <a:srgbClr val="0070C0"/>
                </a:solidFill>
                <a:latin typeface="Tw Cen MT" pitchFamily="34" charset="-18"/>
              </a:rPr>
              <a:t>Velký státní </a:t>
            </a:r>
            <a:r>
              <a:rPr lang="cs-CZ" altLang="cs-CZ" sz="2800" b="1" u="sng" dirty="0" smtClean="0">
                <a:solidFill>
                  <a:srgbClr val="0070C0"/>
                </a:solidFill>
                <a:latin typeface="Tw Cen MT" pitchFamily="34" charset="-18"/>
              </a:rPr>
              <a:t>znak</a:t>
            </a:r>
            <a:endParaRPr lang="cs-CZ" altLang="cs-CZ" sz="2800" b="1" dirty="0" smtClean="0">
              <a:solidFill>
                <a:srgbClr val="0070C0"/>
              </a:solidFill>
              <a:latin typeface="Tw Cen MT" pitchFamily="34" charset="-18"/>
            </a:endParaRPr>
          </a:p>
          <a:p>
            <a:pPr algn="just"/>
            <a:endParaRPr lang="cs-CZ" altLang="cs-CZ" sz="2800" b="1" dirty="0">
              <a:solidFill>
                <a:srgbClr val="0070C0"/>
              </a:solidFill>
              <a:latin typeface="Tw Cen MT" pitchFamily="34" charset="-18"/>
            </a:endParaRPr>
          </a:p>
          <a:p>
            <a:pPr algn="just"/>
            <a:r>
              <a:rPr lang="cs-CZ" altLang="cs-CZ" b="1" dirty="0" smtClean="0">
                <a:latin typeface="Tw Cen MT" pitchFamily="34" charset="-18"/>
              </a:rPr>
              <a:t>tvoří </a:t>
            </a:r>
            <a:r>
              <a:rPr lang="cs-CZ" altLang="cs-CZ" b="1" dirty="0">
                <a:latin typeface="Tw Cen MT" pitchFamily="34" charset="-18"/>
              </a:rPr>
              <a:t>čtvrcený štít, v jehož prvním a čtvrtém červeném poli je historický znak Čech -  stříbrný dvouocasý lev ve skoku se zlatou korunou a zlatou zbrojí. Ve druhém modrém poli je znak Moravy - stříbrno-červeně šachovaná orlice se zlatou korunou a zlatou zbrojí. Ve třetím zlatém poli je znak Slezska -  černá orlice se stříbrným půlměsícem zakončeným jetelovými trojlístky a uprostřed s křížkem, se zlatou korunou a červenou zbrojí. Autorem návrhu je Jiří Lojda. </a:t>
            </a:r>
          </a:p>
          <a:p>
            <a:pPr algn="just"/>
            <a:endParaRPr lang="cs-CZ" altLang="cs-CZ" dirty="0">
              <a:latin typeface="Tw Cen MT" pitchFamily="34" charset="-18"/>
            </a:endParaRP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857467" y="1203598"/>
            <a:ext cx="2376264" cy="2891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677550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43608" y="1635646"/>
            <a:ext cx="4653136" cy="2177926"/>
          </a:xfrm>
        </p:spPr>
        <p:txBody>
          <a:bodyPr>
            <a:normAutofit fontScale="85000" lnSpcReduction="10000"/>
          </a:bodyPr>
          <a:lstStyle/>
          <a:p>
            <a:pPr algn="just"/>
            <a:endParaRPr lang="cs-CZ" altLang="cs-CZ" b="1" dirty="0" smtClean="0">
              <a:latin typeface="Tw Cen MT" pitchFamily="34" charset="-18"/>
            </a:endParaRPr>
          </a:p>
          <a:p>
            <a:pPr algn="just"/>
            <a:r>
              <a:rPr lang="cs-CZ" altLang="cs-CZ" b="1" u="sng" dirty="0">
                <a:solidFill>
                  <a:srgbClr val="0070C0"/>
                </a:solidFill>
                <a:latin typeface="Tw Cen MT" pitchFamily="34" charset="-18"/>
              </a:rPr>
              <a:t>Prezidentská </a:t>
            </a:r>
            <a:r>
              <a:rPr lang="cs-CZ" altLang="cs-CZ" b="1" u="sng" dirty="0" smtClean="0">
                <a:solidFill>
                  <a:srgbClr val="0070C0"/>
                </a:solidFill>
                <a:latin typeface="Tw Cen MT" pitchFamily="34" charset="-18"/>
              </a:rPr>
              <a:t>standarta</a:t>
            </a:r>
          </a:p>
          <a:p>
            <a:pPr algn="just"/>
            <a:endParaRPr lang="cs-CZ" altLang="cs-CZ" b="1" u="sng" dirty="0">
              <a:solidFill>
                <a:srgbClr val="0070C0"/>
              </a:solidFill>
              <a:latin typeface="Tw Cen MT" pitchFamily="34" charset="-18"/>
            </a:endParaRPr>
          </a:p>
          <a:p>
            <a:pPr algn="just"/>
            <a:r>
              <a:rPr lang="cs-CZ" altLang="cs-CZ" b="1" dirty="0" smtClean="0">
                <a:latin typeface="Tw Cen MT" pitchFamily="34" charset="-18"/>
              </a:rPr>
              <a:t>Vlajka </a:t>
            </a:r>
            <a:r>
              <a:rPr lang="cs-CZ" altLang="cs-CZ" b="1" dirty="0">
                <a:latin typeface="Tw Cen MT" pitchFamily="34" charset="-18"/>
              </a:rPr>
              <a:t>prezidenta republiky je čtvercového tvaru. Na bílém podkladu, olemovaným okrajem z bílých, červených a modrých plaménků je umístěn velký státní znak, pod kterým je na červené stužce podložené žlutými lipovými ratolestmi bílý nápis PRAVDA VÍTĚZÍ.</a:t>
            </a:r>
            <a:r>
              <a:rPr lang="cs-CZ" altLang="cs-CZ" dirty="0">
                <a:latin typeface="Tw Cen MT" pitchFamily="34" charset="-18"/>
              </a:rPr>
              <a:t> </a:t>
            </a:r>
          </a:p>
          <a:p>
            <a:endParaRPr lang="cs-CZ" dirty="0"/>
          </a:p>
        </p:txBody>
      </p:sp>
      <p:pic>
        <p:nvPicPr>
          <p:cNvPr id="4" name="Picture 2" descr="Prezidentská standart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528340"/>
            <a:ext cx="2553574" cy="24263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183192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1203598"/>
            <a:ext cx="6858000" cy="1241822"/>
          </a:xfrm>
        </p:spPr>
        <p:txBody>
          <a:bodyPr>
            <a:noAutofit/>
          </a:bodyPr>
          <a:lstStyle/>
          <a:p>
            <a:pPr algn="l"/>
            <a:r>
              <a:rPr lang="cs-CZ" sz="2800" b="1" dirty="0" smtClean="0"/>
              <a:t>Kontrolní sada otázek:</a:t>
            </a:r>
          </a:p>
          <a:p>
            <a:pPr algn="l"/>
            <a:endParaRPr lang="cs-CZ" sz="2000" dirty="0"/>
          </a:p>
          <a:p>
            <a:pPr marL="342900" indent="-342900" algn="l">
              <a:buFont typeface="+mj-lt"/>
              <a:buAutoNum type="arabicPeriod"/>
            </a:pPr>
            <a:r>
              <a:rPr lang="cs-CZ" sz="2000" dirty="0" smtClean="0"/>
              <a:t>Z jakých barev se skládá státní vlajka a jejich </a:t>
            </a:r>
            <a:r>
              <a:rPr lang="cs-CZ" sz="2000" dirty="0" smtClean="0"/>
              <a:t>umístění?</a:t>
            </a:r>
            <a:endParaRPr lang="cs-CZ" sz="2000" dirty="0" smtClean="0"/>
          </a:p>
          <a:p>
            <a:pPr marL="342900" indent="-342900" algn="l">
              <a:buFont typeface="+mj-lt"/>
              <a:buAutoNum type="arabicPeriod"/>
            </a:pPr>
            <a:r>
              <a:rPr lang="cs-CZ" sz="2000" dirty="0" smtClean="0"/>
              <a:t>Vysvětli jednotlivá pole ve velkém státním znaku</a:t>
            </a:r>
          </a:p>
          <a:p>
            <a:pPr marL="342900" indent="-342900" algn="l">
              <a:buFont typeface="+mj-lt"/>
              <a:buAutoNum type="arabicPeriod"/>
            </a:pPr>
            <a:r>
              <a:rPr lang="cs-CZ" sz="2000" dirty="0" smtClean="0"/>
              <a:t>Jak zní bílý nápis na prezidentské </a:t>
            </a:r>
            <a:r>
              <a:rPr lang="cs-CZ" sz="2000" dirty="0" smtClean="0"/>
              <a:t>standartě?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0151311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960623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707654"/>
            <a:ext cx="7344816" cy="317500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Archiv autora</a:t>
            </a:r>
          </a:p>
          <a:p>
            <a:pPr marL="0" indent="0">
              <a:buNone/>
            </a:pPr>
            <a:r>
              <a:rPr lang="cs-CZ" sz="1600" dirty="0">
                <a:hlinkClick r:id="rId2"/>
              </a:rPr>
              <a:t>http://cs.wikipedia.org/wiki/Vlajka_prezidenta_%C4%8Cesk%C3%A9_republiky#/media/File:Presidential_Standard_of_the_Republic_of_Czechoslovakia_(1918-1939).</a:t>
            </a:r>
            <a:r>
              <a:rPr lang="cs-CZ" sz="1600" dirty="0" smtClean="0">
                <a:hlinkClick r:id="rId2"/>
              </a:rPr>
              <a:t>png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>
                <a:hlinkClick r:id="rId3"/>
              </a:rPr>
              <a:t>http://cs.wikipedia.org/wiki/Vlajka_%C4%8Ceskoslovenska_a_%C4%8Cesk%C3%A9_republiky#/</a:t>
            </a:r>
            <a:r>
              <a:rPr lang="cs-CZ" sz="1600" dirty="0" smtClean="0">
                <a:hlinkClick r:id="rId3"/>
              </a:rPr>
              <a:t>media/File:Flag_of_the_Czech_Republic.svg</a:t>
            </a:r>
            <a:r>
              <a:rPr lang="cs-CZ" sz="1600" dirty="0" smtClean="0"/>
              <a:t> </a:t>
            </a:r>
          </a:p>
          <a:p>
            <a:pPr marL="0" indent="0">
              <a:buNone/>
            </a:pPr>
            <a:r>
              <a:rPr lang="cs-CZ" sz="1600" dirty="0">
                <a:hlinkClick r:id="rId4"/>
              </a:rPr>
              <a:t>http://cs.wikipedia.org/wiki/St%C3%A1tn%C3%AD_znak_%C4%8Cesk%C3%A9_republiky#/</a:t>
            </a:r>
            <a:r>
              <a:rPr lang="cs-CZ" sz="1600" dirty="0" smtClean="0">
                <a:hlinkClick r:id="rId4"/>
              </a:rPr>
              <a:t>media/File:Coat_of_arms_of_the_Czech_Republic.svg</a:t>
            </a:r>
            <a:r>
              <a:rPr lang="cs-CZ" sz="1600" dirty="0" smtClean="0"/>
              <a:t> 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9d6491-b662-4d98-996c-1e38fe9d0183">
      <UserInfo>
        <DisplayName/>
        <AccountId xsi:nil="true"/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3" ma:contentTypeDescription="Vytvoří nový dokument" ma:contentTypeScope="" ma:versionID="4beace10c8a03a8acaf038bce8667a94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04e8822fff4bd9123357aef9eb256e52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Hodnota hash upozornění na sdílení" ma:internalName="SharingHintHash" ma:readOnly="true">
      <xsd:simpleType>
        <xsd:restriction base="dms:Text"/>
      </xsd:simpleType>
    </xsd:element>
    <xsd:element name="SharedWithDetails" ma:index="10" nillable="true" ma:displayName="Sdílené s podrobnostmi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2F33400-E7C1-402A-9D11-37931DDB1730}">
  <ds:schemaRefs>
    <ds:schemaRef ds:uri="http://purl.org/dc/elements/1.1/"/>
    <ds:schemaRef ds:uri="http://schemas.microsoft.com/office/infopath/2007/PartnerControls"/>
    <ds:schemaRef ds:uri="http://purl.org/dc/dcmitype/"/>
    <ds:schemaRef ds:uri="http://schemas.microsoft.com/office/2006/documentManagement/types"/>
    <ds:schemaRef ds:uri="http://purl.org/dc/terms/"/>
    <ds:schemaRef ds:uri="http://schemas.microsoft.com/office/2006/metadata/properties"/>
    <ds:schemaRef ds:uri="http://schemas.openxmlformats.org/package/2006/metadata/core-properties"/>
    <ds:schemaRef ds:uri="d19d6491-b662-4d98-996c-1e38fe9d0183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DAEA6EA-FC55-4291-A653-0CF25D5E1C3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117</TotalTime>
  <Words>331</Words>
  <Application>Microsoft Office PowerPoint</Application>
  <PresentationFormat>Předvádění na obrazovce (16:9)</PresentationFormat>
  <Paragraphs>38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boxed_powerpoint_16x9_2012-08</vt:lpstr>
      <vt:lpstr>  Dotkněte se inovací CZ.1.07/1.3.00/51.0024  </vt:lpstr>
      <vt:lpstr>Snímek 2</vt:lpstr>
      <vt:lpstr>Metodický pokyn</vt:lpstr>
      <vt:lpstr>Snímek 4</vt:lpstr>
      <vt:lpstr>Snímek 5</vt:lpstr>
      <vt:lpstr>Snímek 6</vt:lpstr>
      <vt:lpstr>Snímek 7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20</cp:revision>
  <dcterms:created xsi:type="dcterms:W3CDTF">2014-10-07T08:27:59Z</dcterms:created>
  <dcterms:modified xsi:type="dcterms:W3CDTF">2015-06-20T14:54:32Z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