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85" r:id="rId2"/>
    <p:sldMasterId id="2147483798" r:id="rId3"/>
  </p:sldMasterIdLst>
  <p:notesMasterIdLst>
    <p:notesMasterId r:id="rId15"/>
  </p:notesMasterIdLst>
  <p:handoutMasterIdLst>
    <p:handoutMasterId r:id="rId16"/>
  </p:handoutMasterIdLst>
  <p:sldIdLst>
    <p:sldId id="272" r:id="rId4"/>
    <p:sldId id="296" r:id="rId5"/>
    <p:sldId id="298" r:id="rId6"/>
    <p:sldId id="297" r:id="rId7"/>
    <p:sldId id="299" r:id="rId8"/>
    <p:sldId id="300" r:id="rId9"/>
    <p:sldId id="301" r:id="rId10"/>
    <p:sldId id="302" r:id="rId11"/>
    <p:sldId id="305" r:id="rId12"/>
    <p:sldId id="304" r:id="rId13"/>
    <p:sldId id="303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8BE1FF"/>
    <a:srgbClr val="3472BC"/>
    <a:srgbClr val="291CD4"/>
    <a:srgbClr val="0CCAE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897" autoAdjust="0"/>
    <p:restoredTop sz="94660"/>
  </p:normalViewPr>
  <p:slideViewPr>
    <p:cSldViewPr snapToGrid="0">
      <p:cViewPr>
        <p:scale>
          <a:sx n="70" d="100"/>
          <a:sy n="70" d="100"/>
        </p:scale>
        <p:origin x="-474" y="-78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2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22.6.2015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22.6.2015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6/22/2015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1FF6-39B9-40F5-8B67-33C6354A3D4F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5448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69158594"/>
      </p:ext>
    </p:extLst>
  </p:cSld>
  <p:clrMapOvr>
    <a:masterClrMapping/>
  </p:clrMapOvr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323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8573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486600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02919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80979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4783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931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57170399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90479466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6/22/2015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1FF6-39B9-40F5-8B67-33C6354A3D4F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70897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63833477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0182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53965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32464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0977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279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79401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0996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47032150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41789193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4016399736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68318508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554534207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62261502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23767236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3660537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0" y="260648"/>
            <a:ext cx="5472608" cy="384043"/>
          </a:xfrm>
        </p:spPr>
        <p:txBody>
          <a:bodyPr>
            <a:normAutofit/>
          </a:bodyPr>
          <a:lstStyle>
            <a:lvl1pPr marL="0" indent="0" algn="ctr">
              <a:buNone/>
              <a:defRPr sz="2133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395267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83418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49" r:id="rId12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5470338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2" r:id="rId4"/>
    <p:sldLayoutId id="2147483803" r:id="rId5"/>
    <p:sldLayoutId id="2147483804" r:id="rId6"/>
    <p:sldLayoutId id="2147483805" r:id="rId7"/>
    <p:sldLayoutId id="2147483806" r:id="rId8"/>
    <p:sldLayoutId id="2147483807" r:id="rId9"/>
    <p:sldLayoutId id="2147483808" r:id="rId10"/>
    <p:sldLayoutId id="2147483809" r:id="rId11"/>
    <p:sldLayoutId id="2147483810" r:id="rId12"/>
    <p:sldLayoutId id="2147483811" r:id="rId13"/>
    <p:sldLayoutId id="2147483812" r:id="rId14"/>
    <p:sldLayoutId id="2147483813" r:id="rId15"/>
    <p:sldLayoutId id="2147483814" r:id="rId16"/>
    <p:sldLayoutId id="2147483815" r:id="rId17"/>
    <p:sldLayoutId id="2147483816" r:id="rId18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21145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chemeClr val="bg2">
                <a:tint val="97000"/>
                <a:hueMod val="162000"/>
                <a:satMod val="200000"/>
                <a:lumMod val="124000"/>
              </a:schemeClr>
            </a:gs>
            <a:gs pos="100000">
              <a:schemeClr val="bg2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11369" y="657898"/>
            <a:ext cx="10363200" cy="1829761"/>
          </a:xfrm>
        </p:spPr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b="1" dirty="0" err="1" smtClean="0">
                <a:solidFill>
                  <a:schemeClr val="bg1"/>
                </a:solidFill>
                <a:latin typeface="Century Gothic"/>
              </a:rPr>
              <a:t>Kumuč</a:t>
            </a:r>
            <a:r>
              <a:rPr lang="cs-CZ" b="1" dirty="0" smtClean="0">
                <a:solidFill>
                  <a:schemeClr val="bg1"/>
                </a:solidFill>
                <a:latin typeface="Century Gothic"/>
              </a:rPr>
              <a:t> – </a:t>
            </a:r>
            <a:r>
              <a:rPr lang="cs-CZ" b="1" dirty="0" err="1" smtClean="0">
                <a:solidFill>
                  <a:schemeClr val="bg1"/>
                </a:solidFill>
                <a:latin typeface="Century Gothic"/>
              </a:rPr>
              <a:t>kutík</a:t>
            </a:r>
            <a:r>
              <a:rPr lang="cs-CZ" b="1" dirty="0" smtClean="0">
                <a:solidFill>
                  <a:schemeClr val="bg1"/>
                </a:solidFill>
                <a:latin typeface="Century Gothic"/>
              </a:rPr>
              <a:t> - kulík</a:t>
            </a:r>
            <a:endParaRPr lang="cs-CZ" sz="6000" b="1" i="0" dirty="0">
              <a:solidFill>
                <a:schemeClr val="bg1"/>
              </a:solidFill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585438" y="512158"/>
            <a:ext cx="3116688" cy="930219"/>
          </a:xfrm>
        </p:spPr>
        <p:txBody>
          <a:bodyPr>
            <a:noAutofit/>
          </a:bodyPr>
          <a:lstStyle/>
          <a:p>
            <a:r>
              <a:rPr lang="cs-CZ" sz="4000" b="1" dirty="0">
                <a:solidFill>
                  <a:schemeClr val="bg1"/>
                </a:solidFill>
              </a:rPr>
              <a:t>KUMUČ</a:t>
            </a:r>
          </a:p>
        </p:txBody>
      </p:sp>
      <p:grpSp>
        <p:nvGrpSpPr>
          <p:cNvPr id="6" name="Skupina 5"/>
          <p:cNvGrpSpPr>
            <a:grpSpLocks noChangeAspect="1"/>
          </p:cNvGrpSpPr>
          <p:nvPr/>
        </p:nvGrpSpPr>
        <p:grpSpPr>
          <a:xfrm>
            <a:off x="974519" y="1847107"/>
            <a:ext cx="3231124" cy="3502132"/>
            <a:chOff x="0" y="0"/>
            <a:chExt cx="1630301" cy="1873910"/>
          </a:xfrm>
        </p:grpSpPr>
        <p:sp>
          <p:nvSpPr>
            <p:cNvPr id="7" name="Šestiúhelník 6"/>
            <p:cNvSpPr/>
            <p:nvPr/>
          </p:nvSpPr>
          <p:spPr>
            <a:xfrm rot="5400000">
              <a:off x="-121804" y="121804"/>
              <a:ext cx="1873910" cy="1630301"/>
            </a:xfrm>
            <a:prstGeom prst="hexagon">
              <a:avLst>
                <a:gd name="adj" fmla="val 25000"/>
                <a:gd name="vf" fmla="val 115470"/>
              </a:avLst>
            </a:prstGeom>
            <a:blipFill rotWithShape="0"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a:blipFill>
            <a:ln>
              <a:solidFill>
                <a:srgbClr val="FFC00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Šestiúhelník 4"/>
            <p:cNvSpPr/>
            <p:nvPr/>
          </p:nvSpPr>
          <p:spPr>
            <a:xfrm>
              <a:off x="254055" y="292018"/>
              <a:ext cx="1122191" cy="128987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4790" tIns="224790" rIns="224790" bIns="224790" numCol="1" spcCol="1270" anchor="ctr" anchorCtr="0">
              <a:noAutofit/>
            </a:bodyPr>
            <a:lstStyle/>
            <a:p>
              <a:pPr lvl="0" algn="ctr" defTabSz="2622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900" kern="1200" dirty="0"/>
            </a:p>
          </p:txBody>
        </p:sp>
      </p:grpSp>
      <p:sp>
        <p:nvSpPr>
          <p:cNvPr id="9" name="Zástupný symbol pro text 2"/>
          <p:cNvSpPr txBox="1">
            <a:spLocks/>
          </p:cNvSpPr>
          <p:nvPr/>
        </p:nvSpPr>
        <p:spPr>
          <a:xfrm>
            <a:off x="3109174" y="977268"/>
            <a:ext cx="8092225" cy="9302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800"/>
              </a:spcBef>
              <a:buSzPct val="80000"/>
              <a:buFont typeface="Arial" pitchFamily="34" charset="0"/>
              <a:buNone/>
              <a:defRPr sz="21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8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4000" b="1" dirty="0" smtClean="0">
                <a:solidFill>
                  <a:srgbClr val="FF0000"/>
                </a:solidFill>
              </a:rPr>
              <a:t>Ku</a:t>
            </a:r>
            <a:r>
              <a:rPr lang="cs-CZ" sz="4000" b="1" dirty="0" smtClean="0">
                <a:solidFill>
                  <a:schemeClr val="bg1"/>
                </a:solidFill>
              </a:rPr>
              <a:t>fřík</a:t>
            </a:r>
            <a:r>
              <a:rPr lang="cs-CZ" sz="4000" b="1" dirty="0" smtClean="0">
                <a:solidFill>
                  <a:srgbClr val="0070C0"/>
                </a:solidFill>
              </a:rPr>
              <a:t> </a:t>
            </a:r>
            <a:r>
              <a:rPr lang="cs-CZ" sz="4000" b="1" dirty="0" smtClean="0">
                <a:solidFill>
                  <a:srgbClr val="FF0000"/>
                </a:solidFill>
              </a:rPr>
              <a:t>M</a:t>
            </a:r>
            <a:r>
              <a:rPr lang="cs-CZ" sz="4000" b="1" dirty="0" smtClean="0">
                <a:solidFill>
                  <a:schemeClr val="bg1"/>
                </a:solidFill>
              </a:rPr>
              <a:t>oderního</a:t>
            </a:r>
            <a:r>
              <a:rPr lang="cs-CZ" sz="4000" b="1" dirty="0" smtClean="0">
                <a:solidFill>
                  <a:srgbClr val="0070C0"/>
                </a:solidFill>
              </a:rPr>
              <a:t>  </a:t>
            </a:r>
            <a:r>
              <a:rPr lang="cs-CZ" sz="4000" b="1" dirty="0" err="1">
                <a:solidFill>
                  <a:srgbClr val="FF0000"/>
                </a:solidFill>
              </a:rPr>
              <a:t>UČ</a:t>
            </a:r>
            <a:r>
              <a:rPr lang="cs-CZ" sz="4000" b="1" dirty="0" err="1" smtClean="0">
                <a:solidFill>
                  <a:schemeClr val="bg1"/>
                </a:solidFill>
              </a:rPr>
              <a:t>itele</a:t>
            </a:r>
            <a:endParaRPr lang="cs-CZ" sz="4000" b="1" dirty="0">
              <a:solidFill>
                <a:schemeClr val="bg1"/>
              </a:solidFill>
            </a:endParaRPr>
          </a:p>
        </p:txBody>
      </p:sp>
      <p:sp>
        <p:nvSpPr>
          <p:cNvPr id="18" name="Šestiúhelník 4"/>
          <p:cNvSpPr/>
          <p:nvPr/>
        </p:nvSpPr>
        <p:spPr>
          <a:xfrm>
            <a:off x="5527494" y="2752774"/>
            <a:ext cx="1441811" cy="165725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3600" kern="1200"/>
          </a:p>
        </p:txBody>
      </p:sp>
      <p:sp>
        <p:nvSpPr>
          <p:cNvPr id="20" name="Šestiúhelník 19"/>
          <p:cNvSpPr/>
          <p:nvPr/>
        </p:nvSpPr>
        <p:spPr>
          <a:xfrm rot="5400000">
            <a:off x="5110650" y="2406218"/>
            <a:ext cx="1636450" cy="1440000"/>
          </a:xfrm>
          <a:prstGeom prst="hexagon">
            <a:avLst>
              <a:gd name="adj" fmla="val 25000"/>
              <a:gd name="vf" fmla="val 115470"/>
            </a:avLst>
          </a:prstGeom>
          <a:blipFill rotWithShape="0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22" name="Skupina 21"/>
          <p:cNvGrpSpPr>
            <a:grpSpLocks noChangeAspect="1"/>
          </p:cNvGrpSpPr>
          <p:nvPr/>
        </p:nvGrpSpPr>
        <p:grpSpPr>
          <a:xfrm>
            <a:off x="7118607" y="2406218"/>
            <a:ext cx="1440000" cy="1655172"/>
            <a:chOff x="3509366" y="302637"/>
            <a:chExt cx="2407633" cy="2767394"/>
          </a:xfrm>
        </p:grpSpPr>
        <p:sp>
          <p:nvSpPr>
            <p:cNvPr id="23" name="Šestiúhelník 22"/>
            <p:cNvSpPr>
              <a:spLocks noChangeAspect="1"/>
            </p:cNvSpPr>
            <p:nvPr/>
          </p:nvSpPr>
          <p:spPr>
            <a:xfrm rot="5400000">
              <a:off x="3329486" y="482517"/>
              <a:ext cx="2767394" cy="2407633"/>
            </a:xfrm>
            <a:prstGeom prst="hexagon">
              <a:avLst>
                <a:gd name="adj" fmla="val 25000"/>
                <a:gd name="vf" fmla="val 115470"/>
              </a:avLst>
            </a:prstGeom>
            <a:blipFill rotWithShape="0"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a:blipFill>
            <a:ln>
              <a:solidFill>
                <a:srgbClr val="FFC00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Šestiúhelník 4"/>
            <p:cNvSpPr/>
            <p:nvPr/>
          </p:nvSpPr>
          <p:spPr>
            <a:xfrm>
              <a:off x="4148773" y="677828"/>
              <a:ext cx="1441811" cy="165725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3350" tIns="133350" rIns="133350" bIns="133350" numCol="1" spcCol="1270" anchor="ctr" anchorCtr="0">
              <a:noAutofit/>
            </a:bodyPr>
            <a:lstStyle/>
            <a:p>
              <a:pPr lvl="0" algn="ctr" defTabSz="1555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3500" kern="1200" dirty="0"/>
            </a:p>
          </p:txBody>
        </p:sp>
      </p:grpSp>
      <p:sp>
        <p:nvSpPr>
          <p:cNvPr id="26" name="Šestiúhelník 25"/>
          <p:cNvSpPr>
            <a:spLocks noChangeAspect="1"/>
          </p:cNvSpPr>
          <p:nvPr/>
        </p:nvSpPr>
        <p:spPr>
          <a:xfrm rot="5400000">
            <a:off x="6103139" y="4083490"/>
            <a:ext cx="1655172" cy="1440000"/>
          </a:xfrm>
          <a:prstGeom prst="hexagon">
            <a:avLst>
              <a:gd name="adj" fmla="val 25000"/>
              <a:gd name="vf" fmla="val 115470"/>
            </a:avLst>
          </a:prstGeom>
          <a:blipFill rotWithShape="0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9" name="Šestiúhelník 28"/>
          <p:cNvSpPr>
            <a:spLocks noChangeAspect="1"/>
          </p:cNvSpPr>
          <p:nvPr/>
        </p:nvSpPr>
        <p:spPr>
          <a:xfrm rot="5400000">
            <a:off x="8044459" y="4123257"/>
            <a:ext cx="1655172" cy="1440000"/>
          </a:xfrm>
          <a:prstGeom prst="hexagon">
            <a:avLst>
              <a:gd name="adj" fmla="val 25000"/>
              <a:gd name="vf" fmla="val 115470"/>
            </a:avLst>
          </a:prstGeom>
          <a:blipFill rotWithShape="0"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1" name="Šipka doprava 30"/>
          <p:cNvSpPr/>
          <p:nvPr/>
        </p:nvSpPr>
        <p:spPr>
          <a:xfrm>
            <a:off x="4572000" y="4410028"/>
            <a:ext cx="1082040" cy="393462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30349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585438" y="512158"/>
            <a:ext cx="4704014" cy="930219"/>
          </a:xfrm>
        </p:spPr>
        <p:txBody>
          <a:bodyPr>
            <a:no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</a:rPr>
              <a:t>ZŠ a MŠ Lipová</a:t>
            </a:r>
            <a:endParaRPr lang="cs-CZ" sz="4000" b="1" dirty="0">
              <a:solidFill>
                <a:schemeClr val="bg1"/>
              </a:solidFill>
            </a:endParaRPr>
          </a:p>
        </p:txBody>
      </p:sp>
      <p:sp>
        <p:nvSpPr>
          <p:cNvPr id="9" name="Zástupný symbol pro text 2"/>
          <p:cNvSpPr txBox="1">
            <a:spLocks/>
          </p:cNvSpPr>
          <p:nvPr/>
        </p:nvSpPr>
        <p:spPr>
          <a:xfrm>
            <a:off x="3076852" y="1598439"/>
            <a:ext cx="8092225" cy="9302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800"/>
              </a:spcBef>
              <a:buSzPct val="80000"/>
              <a:buFont typeface="Arial" pitchFamily="34" charset="0"/>
              <a:buNone/>
              <a:defRPr sz="21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8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600" b="1" dirty="0" smtClean="0">
                <a:solidFill>
                  <a:schemeClr val="bg1"/>
                </a:solidFill>
              </a:rPr>
              <a:t>MŠ Suchdol, </a:t>
            </a:r>
            <a:r>
              <a:rPr lang="cs-CZ" sz="3600" b="1" dirty="0" err="1" smtClean="0">
                <a:solidFill>
                  <a:schemeClr val="bg1"/>
                </a:solidFill>
              </a:rPr>
              <a:t>Jednov</a:t>
            </a:r>
            <a:endParaRPr lang="cs-CZ" sz="3600" b="1" dirty="0">
              <a:solidFill>
                <a:schemeClr val="bg1"/>
              </a:solidFill>
            </a:endParaRPr>
          </a:p>
        </p:txBody>
      </p:sp>
      <p:sp>
        <p:nvSpPr>
          <p:cNvPr id="31" name="Šipka doprava 30"/>
          <p:cNvSpPr/>
          <p:nvPr/>
        </p:nvSpPr>
        <p:spPr>
          <a:xfrm>
            <a:off x="6040924" y="3966806"/>
            <a:ext cx="1082040" cy="393462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http://www.mssuchdol.cz/files/obrazky/Sn%C3%ADmek%2029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1355999" y="2528658"/>
            <a:ext cx="4428209" cy="2732660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56050" y="5516602"/>
            <a:ext cx="111697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  <a:latin typeface="Arial" panose="020B0604020202020204" pitchFamily="34" charset="0"/>
              </a:rPr>
              <a:t>MŠ Suchdol je jednotřídní mateřská škola, která je umístěna se školní výdejnou stravy v budově bývalé základní školy a obecního úřadu Suchdol.</a:t>
            </a:r>
            <a:endParaRPr lang="cs-CZ" sz="2400" dirty="0">
              <a:solidFill>
                <a:schemeClr val="bg1"/>
              </a:solidFill>
            </a:endParaRPr>
          </a:p>
        </p:txBody>
      </p:sp>
      <p:pic>
        <p:nvPicPr>
          <p:cNvPr id="1028" name="Picture 4" descr="http://www.mssuchdol.cz/files/obrazky/%C5%A1kolka%20Jednov-we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79680" y="3312554"/>
            <a:ext cx="2351593" cy="1701966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2381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585438" y="512158"/>
            <a:ext cx="3116688" cy="930219"/>
          </a:xfrm>
        </p:spPr>
        <p:txBody>
          <a:bodyPr>
            <a:no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</a:rPr>
              <a:t>KUTÍK</a:t>
            </a:r>
            <a:endParaRPr lang="cs-CZ" sz="4000" b="1" dirty="0">
              <a:solidFill>
                <a:schemeClr val="bg1"/>
              </a:solidFill>
            </a:endParaRPr>
          </a:p>
        </p:txBody>
      </p:sp>
      <p:sp>
        <p:nvSpPr>
          <p:cNvPr id="18" name="Šestiúhelník 4"/>
          <p:cNvSpPr/>
          <p:nvPr/>
        </p:nvSpPr>
        <p:spPr>
          <a:xfrm>
            <a:off x="5527494" y="2752774"/>
            <a:ext cx="1441811" cy="165725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3600" kern="120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186780" y="1945523"/>
            <a:ext cx="3914004" cy="288000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sp>
        <p:nvSpPr>
          <p:cNvPr id="16" name="Zástupný symbol pro text 2"/>
          <p:cNvSpPr txBox="1">
            <a:spLocks/>
          </p:cNvSpPr>
          <p:nvPr/>
        </p:nvSpPr>
        <p:spPr>
          <a:xfrm>
            <a:off x="8497442" y="2465186"/>
            <a:ext cx="3116688" cy="93021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33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1145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cs-CZ" sz="4000" b="1" dirty="0" smtClean="0">
                <a:solidFill>
                  <a:schemeClr val="bg1"/>
                </a:solidFill>
              </a:rPr>
              <a:t>KULÍK</a:t>
            </a:r>
            <a:endParaRPr lang="cs-CZ" sz="4000" b="1" dirty="0">
              <a:solidFill>
                <a:schemeClr val="bg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35786" y="3581401"/>
            <a:ext cx="3840000" cy="288000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01166" y="2738274"/>
            <a:ext cx="3840000" cy="288000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3193112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8012873" y="1299251"/>
            <a:ext cx="3116688" cy="4987039"/>
          </a:xfrm>
        </p:spPr>
        <p:txBody>
          <a:bodyPr>
            <a:no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pastelky</a:t>
            </a:r>
          </a:p>
          <a:p>
            <a:r>
              <a:rPr lang="cs-CZ" sz="2800" b="1" dirty="0" smtClean="0">
                <a:solidFill>
                  <a:schemeClr val="bg1"/>
                </a:solidFill>
              </a:rPr>
              <a:t>nůžky</a:t>
            </a:r>
          </a:p>
          <a:p>
            <a:r>
              <a:rPr lang="cs-CZ" sz="2800" b="1" dirty="0" smtClean="0">
                <a:solidFill>
                  <a:schemeClr val="bg1"/>
                </a:solidFill>
              </a:rPr>
              <a:t>lupu</a:t>
            </a:r>
          </a:p>
          <a:p>
            <a:r>
              <a:rPr lang="cs-CZ" sz="2800" b="1" dirty="0" smtClean="0">
                <a:solidFill>
                  <a:schemeClr val="bg1"/>
                </a:solidFill>
              </a:rPr>
              <a:t>gumu</a:t>
            </a:r>
          </a:p>
          <a:p>
            <a:r>
              <a:rPr lang="cs-CZ" sz="2800" b="1" dirty="0">
                <a:solidFill>
                  <a:schemeClr val="bg1"/>
                </a:solidFill>
              </a:rPr>
              <a:t>p</a:t>
            </a:r>
            <a:r>
              <a:rPr lang="cs-CZ" sz="2800" b="1" dirty="0" smtClean="0">
                <a:solidFill>
                  <a:schemeClr val="bg1"/>
                </a:solidFill>
              </a:rPr>
              <a:t>ísmena</a:t>
            </a:r>
          </a:p>
          <a:p>
            <a:r>
              <a:rPr lang="cs-CZ" sz="2800" b="1" dirty="0" smtClean="0">
                <a:solidFill>
                  <a:schemeClr val="bg1"/>
                </a:solidFill>
              </a:rPr>
              <a:t>číslice</a:t>
            </a:r>
          </a:p>
          <a:p>
            <a:r>
              <a:rPr lang="cs-CZ" sz="2800" b="1" dirty="0" smtClean="0">
                <a:solidFill>
                  <a:schemeClr val="bg1"/>
                </a:solidFill>
              </a:rPr>
              <a:t>tvary</a:t>
            </a:r>
          </a:p>
          <a:p>
            <a:r>
              <a:rPr lang="cs-CZ" sz="2800" b="1" dirty="0" smtClean="0">
                <a:solidFill>
                  <a:schemeClr val="bg1"/>
                </a:solidFill>
              </a:rPr>
              <a:t>sešit</a:t>
            </a:r>
          </a:p>
          <a:p>
            <a:r>
              <a:rPr lang="cs-CZ" sz="2800" b="1" dirty="0" smtClean="0">
                <a:solidFill>
                  <a:schemeClr val="bg1"/>
                </a:solidFill>
              </a:rPr>
              <a:t>lepidlo</a:t>
            </a:r>
          </a:p>
          <a:p>
            <a:r>
              <a:rPr lang="cs-CZ" sz="2800" b="1" dirty="0" smtClean="0">
                <a:solidFill>
                  <a:schemeClr val="bg1"/>
                </a:solidFill>
              </a:rPr>
              <a:t>kartičky</a:t>
            </a:r>
          </a:p>
          <a:p>
            <a:endParaRPr lang="cs-CZ" sz="2800" b="1" dirty="0" smtClean="0">
              <a:solidFill>
                <a:schemeClr val="bg1"/>
              </a:solidFill>
            </a:endParaRPr>
          </a:p>
          <a:p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18" name="Šestiúhelník 4"/>
          <p:cNvSpPr/>
          <p:nvPr/>
        </p:nvSpPr>
        <p:spPr>
          <a:xfrm>
            <a:off x="5527494" y="2752774"/>
            <a:ext cx="1441811" cy="165725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3600" kern="1200"/>
          </a:p>
        </p:txBody>
      </p:sp>
      <p:sp>
        <p:nvSpPr>
          <p:cNvPr id="16" name="Zástupný symbol pro text 2"/>
          <p:cNvSpPr txBox="1">
            <a:spLocks/>
          </p:cNvSpPr>
          <p:nvPr/>
        </p:nvSpPr>
        <p:spPr>
          <a:xfrm>
            <a:off x="828542" y="206530"/>
            <a:ext cx="4975910" cy="93021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33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1145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cs-CZ" sz="4000" b="1" dirty="0" smtClean="0">
                <a:solidFill>
                  <a:schemeClr val="bg1"/>
                </a:solidFill>
              </a:rPr>
              <a:t>Co v něm máme?</a:t>
            </a:r>
            <a:endParaRPr lang="cs-CZ" sz="4000" b="1" dirty="0">
              <a:solidFill>
                <a:schemeClr val="bg1"/>
              </a:solidFill>
            </a:endParaRPr>
          </a:p>
        </p:txBody>
      </p:sp>
      <p:sp>
        <p:nvSpPr>
          <p:cNvPr id="31" name="Šipka doprava 30"/>
          <p:cNvSpPr/>
          <p:nvPr/>
        </p:nvSpPr>
        <p:spPr>
          <a:xfrm>
            <a:off x="3119126" y="4978967"/>
            <a:ext cx="1082040" cy="393462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8542" y="1442377"/>
            <a:ext cx="6267718" cy="4700789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cxnSp>
        <p:nvCxnSpPr>
          <p:cNvPr id="9" name="Přímá spojnice se šipkou 8"/>
          <p:cNvCxnSpPr/>
          <p:nvPr/>
        </p:nvCxnSpPr>
        <p:spPr>
          <a:xfrm>
            <a:off x="278296" y="2093843"/>
            <a:ext cx="1630017" cy="371061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V="1">
            <a:off x="278296" y="3766931"/>
            <a:ext cx="1630017" cy="25839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V="1">
            <a:off x="609600" y="4966091"/>
            <a:ext cx="1517374" cy="878118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H="1">
            <a:off x="4201166" y="1299251"/>
            <a:ext cx="768399" cy="1549966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 flipH="1">
            <a:off x="4306958" y="3581401"/>
            <a:ext cx="3008244" cy="553277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513213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Šestiúhelník 4"/>
          <p:cNvSpPr/>
          <p:nvPr/>
        </p:nvSpPr>
        <p:spPr>
          <a:xfrm>
            <a:off x="5527494" y="2752774"/>
            <a:ext cx="1441811" cy="165725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3600" kern="120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87947" y="1907775"/>
            <a:ext cx="4800000" cy="360000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13442" y="1907775"/>
            <a:ext cx="4800000" cy="360000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1892131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Šestiúhelník 4"/>
          <p:cNvSpPr/>
          <p:nvPr/>
        </p:nvSpPr>
        <p:spPr>
          <a:xfrm>
            <a:off x="5527494" y="2752774"/>
            <a:ext cx="1441811" cy="165725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3600" kern="120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02816" y="1920654"/>
            <a:ext cx="4800000" cy="360000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49757" y="384644"/>
            <a:ext cx="3840000" cy="288000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15875" y="384644"/>
            <a:ext cx="3840000" cy="288000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15875" y="3720654"/>
            <a:ext cx="3840000" cy="288000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49757" y="3720654"/>
            <a:ext cx="3840000" cy="288000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1723258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73456" y="1160059"/>
            <a:ext cx="3343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Obrázky - vlastní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6592" y="787782"/>
            <a:ext cx="10558272" cy="1053209"/>
          </a:xfrm>
        </p:spPr>
        <p:txBody>
          <a:bodyPr>
            <a:no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</a:rPr>
              <a:t/>
            </a:r>
            <a:br>
              <a:rPr lang="cs-CZ" sz="3200" b="1" dirty="0" smtClean="0">
                <a:solidFill>
                  <a:schemeClr val="bg1"/>
                </a:solidFill>
              </a:rPr>
            </a:br>
            <a:r>
              <a:rPr lang="cs-CZ" sz="3200" b="1" dirty="0">
                <a:solidFill>
                  <a:schemeClr val="bg1"/>
                </a:solidFill>
                <a:latin typeface="Britannic Bold" panose="020B0903060703020204" pitchFamily="34" charset="0"/>
              </a:rPr>
              <a:t>Práce s interaktivním výukovým </a:t>
            </a:r>
            <a:r>
              <a:rPr lang="cs-CZ" sz="3200" b="1" dirty="0" smtClean="0">
                <a:solidFill>
                  <a:schemeClr val="bg1"/>
                </a:solidFill>
                <a:latin typeface="Britannic Bold" panose="020B0903060703020204" pitchFamily="34" charset="0"/>
              </a:rPr>
              <a:t>materiálem</a:t>
            </a:r>
            <a:r>
              <a:rPr lang="cs-CZ" sz="3200" b="1" dirty="0" smtClean="0">
                <a:solidFill>
                  <a:schemeClr val="bg1"/>
                </a:solidFill>
              </a:rPr>
              <a:t/>
            </a:r>
            <a:br>
              <a:rPr lang="cs-CZ" sz="3200" b="1" dirty="0" smtClean="0">
                <a:solidFill>
                  <a:schemeClr val="bg1"/>
                </a:solidFill>
              </a:rPr>
            </a:br>
            <a:r>
              <a:rPr lang="cs-CZ" sz="3200" b="1" dirty="0" smtClean="0">
                <a:solidFill>
                  <a:schemeClr val="bg1"/>
                </a:solidFill>
              </a:rPr>
              <a:t>      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50392" y="1485900"/>
            <a:ext cx="10566908" cy="2898283"/>
          </a:xfrm>
        </p:spPr>
        <p:txBody>
          <a:bodyPr>
            <a:normAutofit/>
          </a:bodyPr>
          <a:lstStyle/>
          <a:p>
            <a:r>
              <a:rPr lang="cs-CZ" b="1" dirty="0" smtClean="0"/>
              <a:t>Postupné prohlížení oken, na další okno kliknutím na šipku nebo libovolně do okna</a:t>
            </a:r>
            <a:r>
              <a:rPr lang="cs-CZ" b="1" dirty="0" smtClean="0"/>
              <a:t>.</a:t>
            </a:r>
          </a:p>
          <a:p>
            <a:r>
              <a:rPr lang="cs-CZ" b="1" dirty="0" smtClean="0"/>
              <a:t>Prezentace je doplněná názornými fotografiemi s obsahem kufříku a také několika fotografiemi s možností využití.</a:t>
            </a:r>
            <a:endParaRPr lang="cs-CZ" b="1" dirty="0" smtClean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  <p:pic>
        <p:nvPicPr>
          <p:cNvPr id="6" name="Obrázek 5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2520" y="5212581"/>
            <a:ext cx="5077457" cy="112766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941528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7547" y="546397"/>
            <a:ext cx="8534400" cy="1507067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  <a:latin typeface="Britannic Bold" panose="020B0903060703020204" pitchFamily="34" charset="0"/>
              </a:rPr>
              <a:t>materiály</a:t>
            </a:r>
            <a:r>
              <a:rPr lang="cs-CZ" b="1" dirty="0">
                <a:solidFill>
                  <a:schemeClr val="bg1"/>
                </a:solidFill>
              </a:rPr>
              <a:t/>
            </a:r>
            <a:br>
              <a:rPr lang="cs-CZ" b="1" dirty="0">
                <a:solidFill>
                  <a:schemeClr val="bg1"/>
                </a:solidFill>
              </a:rPr>
            </a:b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5792" y="1905000"/>
            <a:ext cx="9668256" cy="2715768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Dotyková obrazovka, počítač s připojením k internetu</a:t>
            </a:r>
            <a:endParaRPr lang="cs-CZ" b="1" dirty="0">
              <a:solidFill>
                <a:schemeClr val="bg1"/>
              </a:solidFill>
            </a:endParaRPr>
          </a:p>
          <a:p>
            <a:r>
              <a:rPr lang="cs-CZ" b="1" dirty="0">
                <a:solidFill>
                  <a:schemeClr val="bg1"/>
                </a:solidFill>
              </a:rPr>
              <a:t>Didaktický kufřík - KUMUČ 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Dětský </a:t>
            </a:r>
            <a:r>
              <a:rPr lang="cs-CZ" b="1" dirty="0" smtClean="0">
                <a:solidFill>
                  <a:schemeClr val="bg1"/>
                </a:solidFill>
              </a:rPr>
              <a:t>kufřík</a:t>
            </a:r>
            <a:endParaRPr lang="cs-CZ" b="1" dirty="0">
              <a:solidFill>
                <a:schemeClr val="bg1"/>
              </a:solidFill>
            </a:endParaRPr>
          </a:p>
          <a:p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637248" y="6314941"/>
            <a:ext cx="7543800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  <p:pic>
        <p:nvPicPr>
          <p:cNvPr id="6" name="Obrázek 5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1576" y="5007865"/>
            <a:ext cx="5077457" cy="112766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2087130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1387597" y="6492875"/>
            <a:ext cx="7543800" cy="365125"/>
          </a:xfrm>
        </p:spPr>
        <p:txBody>
          <a:bodyPr/>
          <a:lstStyle/>
          <a:p>
            <a:r>
              <a:rPr lang="cs-CZ" dirty="0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11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4" name="Skupina 4"/>
          <p:cNvGrpSpPr/>
          <p:nvPr/>
        </p:nvGrpSpPr>
        <p:grpSpPr>
          <a:xfrm>
            <a:off x="1921041" y="1118395"/>
            <a:ext cx="7513903" cy="3851811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Směrovat 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návyků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12" name="Nadpis 1"/>
          <p:cNvSpPr txBox="1">
            <a:spLocks/>
          </p:cNvSpPr>
          <p:nvPr/>
        </p:nvSpPr>
        <p:spPr>
          <a:xfrm>
            <a:off x="701040" y="479861"/>
            <a:ext cx="9509760" cy="1088136"/>
          </a:xfrm>
          <a:prstGeom prst="rect">
            <a:avLst/>
          </a:prstGeom>
        </p:spPr>
        <p:txBody>
          <a:bodyPr>
            <a:normAutofit fontScale="4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lang="cs-CZ" sz="67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Cíle polytechnické výchovy</a:t>
            </a:r>
            <a:br>
              <a:rPr lang="cs-CZ" sz="67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endParaRPr lang="cs-CZ" sz="6700" b="1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DOfficeLightV0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Řez">
  <a:themeElements>
    <a:clrScheme name="Řez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Řez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Řez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lice" id="{0507925B-6AC9-4358-8E18-C330545D08F8}" vid="{282EB108-EDE6-4B8E-957B-D4A69BF580EA}"/>
    </a:ext>
  </a:extLst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196</Words>
  <Application>Microsoft Office PowerPoint</Application>
  <PresentationFormat>Vlastní</PresentationFormat>
  <Paragraphs>44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HDOfficeLightV0</vt:lpstr>
      <vt:lpstr>Řez</vt:lpstr>
      <vt:lpstr>Kumuč – kutík - kulík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 Práce s interaktivním výukovým materiálem       </vt:lpstr>
      <vt:lpstr>materiály 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2015-06-22T16:06:03Z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