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notesSlides/notesSlide13.xml" ContentType="application/vnd.openxmlformats-officedocument.presentationml.notesSlide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036" r:id="rId2"/>
  </p:sldMasterIdLst>
  <p:notesMasterIdLst>
    <p:notesMasterId r:id="rId23"/>
  </p:notesMasterIdLst>
  <p:handoutMasterIdLst>
    <p:handoutMasterId r:id="rId24"/>
  </p:handoutMasterIdLst>
  <p:sldIdLst>
    <p:sldId id="272" r:id="rId3"/>
    <p:sldId id="295" r:id="rId4"/>
    <p:sldId id="296" r:id="rId5"/>
    <p:sldId id="314" r:id="rId6"/>
    <p:sldId id="315" r:id="rId7"/>
    <p:sldId id="316" r:id="rId8"/>
    <p:sldId id="317" r:id="rId9"/>
    <p:sldId id="318" r:id="rId10"/>
    <p:sldId id="319" r:id="rId11"/>
    <p:sldId id="320" r:id="rId12"/>
    <p:sldId id="321" r:id="rId13"/>
    <p:sldId id="322" r:id="rId14"/>
    <p:sldId id="323" r:id="rId15"/>
    <p:sldId id="324" r:id="rId16"/>
    <p:sldId id="325" r:id="rId17"/>
    <p:sldId id="291" r:id="rId18"/>
    <p:sldId id="290" r:id="rId19"/>
    <p:sldId id="292" r:id="rId20"/>
    <p:sldId id="293" r:id="rId21"/>
    <p:sldId id="281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294" autoAdjust="0"/>
    <p:restoredTop sz="91023" autoAdjust="0"/>
  </p:normalViewPr>
  <p:slideViewPr>
    <p:cSldViewPr snapToGrid="0">
      <p:cViewPr>
        <p:scale>
          <a:sx n="75" d="100"/>
          <a:sy n="75" d="100"/>
        </p:scale>
        <p:origin x="-78" y="-40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22.6.2015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22.6.2015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http://pixabay.com/cs/b%C5%99%C3%ADza-strom-v%C4%9Btev-listy-na-podzim-156894/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254449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90690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21708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169103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016612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710567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43112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57567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85235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4698178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858531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5676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6/22/2015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7711481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6864000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2076336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378609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499551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686080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6938688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6196434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3079264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610557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883069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61690194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420607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52471659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856718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204334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1958144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05701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gif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596660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37" r:id="rId1"/>
    <p:sldLayoutId id="2147484038" r:id="rId2"/>
    <p:sldLayoutId id="2147484039" r:id="rId3"/>
    <p:sldLayoutId id="2147484040" r:id="rId4"/>
    <p:sldLayoutId id="2147484041" r:id="rId5"/>
    <p:sldLayoutId id="2147484042" r:id="rId6"/>
    <p:sldLayoutId id="2147484043" r:id="rId7"/>
    <p:sldLayoutId id="2147484044" r:id="rId8"/>
    <p:sldLayoutId id="2147484045" r:id="rId9"/>
    <p:sldLayoutId id="2147484046" r:id="rId10"/>
    <p:sldLayoutId id="2147484047" r:id="rId11"/>
    <p:sldLayoutId id="2147484048" r:id="rId12"/>
    <p:sldLayoutId id="2147484049" r:id="rId13"/>
    <p:sldLayoutId id="2147484050" r:id="rId14"/>
    <p:sldLayoutId id="2147484051" r:id="rId15"/>
    <p:sldLayoutId id="2147484052" r:id="rId16"/>
    <p:sldLayoutId id="2147484053" r:id="rId17"/>
    <p:sldLayoutId id="2147484054" r:id="rId18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4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14.jpeg"/><Relationship Id="rId7" Type="http://schemas.openxmlformats.org/officeDocument/2006/relationships/image" Target="../media/image2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10" Type="http://schemas.openxmlformats.org/officeDocument/2006/relationships/image" Target="../media/image27.png"/><Relationship Id="rId4" Type="http://schemas.openxmlformats.org/officeDocument/2006/relationships/image" Target="../media/image4.png"/><Relationship Id="rId9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image" Target="../media/image29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4.jpeg"/><Relationship Id="rId7" Type="http://schemas.openxmlformats.org/officeDocument/2006/relationships/image" Target="../media/image34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">
              <a:schemeClr val="bg2">
                <a:tint val="97000"/>
                <a:hueMod val="142000"/>
                <a:satMod val="200000"/>
                <a:lumMod val="118000"/>
              </a:schemeClr>
            </a:gs>
            <a:gs pos="100000">
              <a:schemeClr val="bg2">
                <a:shade val="94000"/>
                <a:hueMod val="22000"/>
                <a:satMod val="220000"/>
                <a:lumMod val="6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399" y="805068"/>
            <a:ext cx="10250837" cy="1904337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Vycházka do lesa – hrajeme si na vědce</a:t>
            </a:r>
            <a:endParaRPr lang="cs-CZ" sz="3600" b="1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91249" y="2709405"/>
            <a:ext cx="660950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Lupa nám pomáhá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Zvětšovací Sklo, Lupa, Hledat, Zvětši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70787" y="3079973"/>
            <a:ext cx="183832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1">
          <a:gsLst>
            <a:gs pos="10000">
              <a:schemeClr val="bg2">
                <a:lumMod val="40000"/>
                <a:lumOff val="60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39922" y="147806"/>
            <a:ext cx="3492593" cy="1507067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Seznamte se!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9922" y="1856024"/>
            <a:ext cx="4319999" cy="3240000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9552384" y="630411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Zástupný symbol pro obsah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6849874" y="1856024"/>
            <a:ext cx="4417017" cy="3240000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pic>
        <p:nvPicPr>
          <p:cNvPr id="6" name="Picture 2" descr="Zvětšovací Sklo, Lupa, Hledat, Zvětši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84414" y="3021099"/>
            <a:ext cx="2437331" cy="2273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1353625" y="5039361"/>
            <a:ext cx="11726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rgbClr val="FF0000"/>
                </a:solidFill>
              </a:rPr>
              <a:t>les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5335460" y="1768930"/>
            <a:ext cx="182127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rgbClr val="FF0000"/>
                </a:solidFill>
              </a:rPr>
              <a:t>lupa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7039897" y="5039359"/>
            <a:ext cx="4459845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rgbClr val="FF0000"/>
                </a:solidFill>
              </a:rPr>
              <a:t>Děti z naší školky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01310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36569" y="2167754"/>
            <a:ext cx="2852542" cy="3803389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9552384" y="628302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64636" y="846667"/>
            <a:ext cx="5811865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rgbClr val="FF0000"/>
                </a:solidFill>
              </a:rPr>
              <a:t>Hrajeme si na vědce,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zkoumáme stromy. 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6417152" y="4650056"/>
            <a:ext cx="5811865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rgbClr val="FF0000"/>
                </a:solidFill>
              </a:rPr>
              <a:t>Zkoumej s námi! 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164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66717" y="2439232"/>
            <a:ext cx="2700000" cy="3600000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9552384" y="628302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64636" y="846667"/>
            <a:ext cx="11274591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rgbClr val="FF0000"/>
                </a:solidFill>
              </a:rPr>
              <a:t>V lese jsou stromy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listnaté                       a                         jehličnaté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12244" y="2439232"/>
            <a:ext cx="2362777" cy="3600000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pic>
        <p:nvPicPr>
          <p:cNvPr id="2052" name="Picture 4" descr="Bříza, Strom, Větev, Listy, Na Podzim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02617" y="3059431"/>
            <a:ext cx="2243535" cy="373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mrk, Jehly, Větev, Jehličí, Kohoutek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2344" y="2713056"/>
            <a:ext cx="3060653" cy="229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11312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9552384" y="628302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55704" y="273461"/>
            <a:ext cx="10171435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rgbClr val="FF0000"/>
                </a:solidFill>
              </a:rPr>
              <a:t>Stromy mají kůru a my ji zkoumáme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9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90786" y="2210424"/>
            <a:ext cx="4596567" cy="3447426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pic>
        <p:nvPicPr>
          <p:cNvPr id="1030" name="Picture 6" descr="http://upload.wikimedia.org/wikipedia/commons/9/91/Dub_sedmi_brat%C5%99%C3%AD_(01)-Dub_sedmi_brat%C5%99%C3%AD_(03)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 bwMode="auto">
          <a:xfrm>
            <a:off x="824590" y="2032793"/>
            <a:ext cx="2613127" cy="3439959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Kůra, Strom, Dub, Starý Dub, Bast, Přístřešek Kůra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29552" y="4134244"/>
            <a:ext cx="3228219" cy="2148784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Zvětšovací Sklo, Lupa, Hledat, Zvětši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95152" y="541297"/>
            <a:ext cx="1463974" cy="1365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2033516" y="3275463"/>
            <a:ext cx="0" cy="1364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131153" y="4844955"/>
            <a:ext cx="953241" cy="363681"/>
          </a:xfrm>
          <a:prstGeom prst="straightConnector1">
            <a:avLst/>
          </a:prstGeom>
          <a:ln>
            <a:solidFill>
              <a:srgbClr val="FFFF00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5845618" y="4394579"/>
            <a:ext cx="1545168" cy="268535"/>
          </a:xfrm>
          <a:prstGeom prst="straightConnector1">
            <a:avLst/>
          </a:prstGeom>
          <a:ln>
            <a:solidFill>
              <a:srgbClr val="FFFF00"/>
            </a:solidFill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012590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10940111" y="599642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55704" y="273461"/>
            <a:ext cx="10171435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rgbClr val="FF0000"/>
                </a:solidFill>
              </a:rPr>
              <a:t>Obkreslíme si kůru na papír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Kůra, Strom, Dub, Starý Dub, Bast, Přístřešek Kůr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1660" y="23917947"/>
            <a:ext cx="5408451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Zvětšovací Sklo, Lupa, Hledat, Zvětši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95152" y="541297"/>
            <a:ext cx="1463974" cy="1365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2033516" y="3275463"/>
            <a:ext cx="0" cy="1364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Zástupný symbol pro obsah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64707" y="1780528"/>
            <a:ext cx="3840000" cy="2880000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pic>
        <p:nvPicPr>
          <p:cNvPr id="13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33133" y="1780528"/>
            <a:ext cx="3840000" cy="2880000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pic>
        <p:nvPicPr>
          <p:cNvPr id="2050" name="Picture 2" descr="Papír, Textura, Scrapbooking, Akvarel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3207" y="4747472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Křída, Tabule Křídy, Barva, Barevné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86902" y="4941755"/>
            <a:ext cx="2172461" cy="1225840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2646086" y="4954905"/>
            <a:ext cx="10171435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rgbClr val="FF0000"/>
                </a:solidFill>
              </a:rPr>
              <a:t>Potřebujeme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0761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750"/>
                            </p:stCondLst>
                            <p:childTnLst>
                              <p:par>
                                <p:cTn id="13" presetID="21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10940111" y="599642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55704" y="273461"/>
            <a:ext cx="10171435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rgbClr val="FF0000"/>
                </a:solidFill>
              </a:rPr>
              <a:t>Frotáž kůry jedle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Kůra, Strom, Dub, Starý Dub, Bast, Přístřešek Kůr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1660" y="23917947"/>
            <a:ext cx="5408451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Zvětšovací Sklo, Lupa, Hledat, Zvětši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95152" y="541297"/>
            <a:ext cx="1463974" cy="1365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2033516" y="3275463"/>
            <a:ext cx="0" cy="1364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48016" y="1712778"/>
            <a:ext cx="2952328" cy="4525963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1033" y="1702237"/>
            <a:ext cx="2880320" cy="4536504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11971" y="1741383"/>
            <a:ext cx="2736304" cy="4536504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xmlns="" val="2548099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10940111" y="599642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55704" y="273461"/>
            <a:ext cx="10171435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rgbClr val="FF0000"/>
                </a:solidFill>
              </a:rPr>
              <a:t>Co ještě v lese můžeme pozorovat?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Kůra, Strom, Dub, Starý Dub, Bast, Přístřešek Kůr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1660" y="23917947"/>
            <a:ext cx="5408451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Zvětšovací Sklo, Lupa, Hledat, Zvětši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95152" y="541297"/>
            <a:ext cx="1463974" cy="1365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2033516" y="3275463"/>
            <a:ext cx="0" cy="1364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8255" y="2111152"/>
            <a:ext cx="3360000" cy="2520000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18574" y="2111151"/>
            <a:ext cx="3195648" cy="2520000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8147713" y="2111151"/>
            <a:ext cx="3207224" cy="2520000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pic>
        <p:nvPicPr>
          <p:cNvPr id="3074" name="Picture 2" descr="Borové Šišky, Jedle, Kohoutek, Hnědý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4008049">
            <a:off x="1415255" y="4793852"/>
            <a:ext cx="22860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Mravenec, Hmyz, Zvíře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76368" y="4961774"/>
            <a:ext cx="150495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Větvička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613870" y="4961774"/>
            <a:ext cx="1751818" cy="140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36478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10940111" y="599642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55704" y="273461"/>
            <a:ext cx="10171435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rgbClr val="FF0000"/>
                </a:solidFill>
              </a:rPr>
              <a:t>V lese pracoval dřevorubec  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2033516" y="3275463"/>
            <a:ext cx="0" cy="1364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44185" y="1470462"/>
            <a:ext cx="3394472" cy="4525963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719409" y="2741536"/>
            <a:ext cx="3059832" cy="2294874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pic>
        <p:nvPicPr>
          <p:cNvPr id="5122" name="Picture 2" descr="Řetězová Pila, Pila, Dřevo, Pracovník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17110" y="3671745"/>
            <a:ext cx="34290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79058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10940111" y="599642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55704" y="273461"/>
            <a:ext cx="10171435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rgbClr val="FF0000"/>
                </a:solidFill>
              </a:rPr>
              <a:t>Přinesli jsme si materiál a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Ve školce pokračujeme v bádání 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Kůra, Strom, Dub, Starý Dub, Bast, Přístřešek Kůr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1660" y="23917947"/>
            <a:ext cx="5408451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2033516" y="3275463"/>
            <a:ext cx="0" cy="1364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35364" y="2327064"/>
            <a:ext cx="4892481" cy="3669361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pic>
        <p:nvPicPr>
          <p:cNvPr id="11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35885" y="3441744"/>
            <a:ext cx="1920000" cy="1440000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35885" y="5174475"/>
            <a:ext cx="1920000" cy="1440000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pic>
        <p:nvPicPr>
          <p:cNvPr id="13" name="Zástupný symbol pro obsah 7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8235885" y="1937983"/>
            <a:ext cx="1781572" cy="1337480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pic>
        <p:nvPicPr>
          <p:cNvPr id="17" name="Picture 2" descr="Zvětšovací Sklo, Lupa, Hledat, Zvětšit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95152" y="541297"/>
            <a:ext cx="1463974" cy="1365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38671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2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10940111" y="599642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55704" y="273461"/>
            <a:ext cx="10171435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rgbClr val="FF0000"/>
                </a:solidFill>
              </a:rPr>
              <a:t>Co jsme objevili? 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Kůra, Strom, Dub, Starý Dub, Bast, Přístřešek Kůr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1660" y="23917947"/>
            <a:ext cx="5408451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2033516" y="3275463"/>
            <a:ext cx="0" cy="1364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73708" y="2487982"/>
            <a:ext cx="3240360" cy="2430270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4775520" y="2409044"/>
            <a:ext cx="3986860" cy="2990145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sp>
        <p:nvSpPr>
          <p:cNvPr id="3" name="Zaoblený obdélníkový bublinový popisek 2"/>
          <p:cNvSpPr/>
          <p:nvPr/>
        </p:nvSpPr>
        <p:spPr>
          <a:xfrm>
            <a:off x="8877868" y="1201003"/>
            <a:ext cx="2279176" cy="2502114"/>
          </a:xfrm>
          <a:prstGeom prst="wedgeRoundRectCallout">
            <a:avLst>
              <a:gd name="adj1" fmla="val -122629"/>
              <a:gd name="adj2" fmla="val 24864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Semínko </a:t>
            </a:r>
            <a:r>
              <a:rPr lang="cs-CZ" sz="2000" dirty="0"/>
              <a:t>je jako křidélko a když padá, točí </a:t>
            </a:r>
            <a:r>
              <a:rPr lang="cs-CZ" sz="2000" dirty="0" smtClean="0"/>
              <a:t>se.</a:t>
            </a:r>
          </a:p>
          <a:p>
            <a:pPr algn="ctr"/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Vyzkoušej také!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94623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87717" y="2502175"/>
            <a:ext cx="3552394" cy="2664296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10940111" y="599642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55704" y="273461"/>
            <a:ext cx="10171435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rgbClr val="FF0000"/>
                </a:solidFill>
              </a:rPr>
              <a:t>Co jsme objevili? 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Kůra, Strom, Dub, Starý Dub, Bast, Přístřešek Kůr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1660" y="23917947"/>
            <a:ext cx="5408451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2033516" y="3275463"/>
            <a:ext cx="0" cy="1364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9493" y="1714071"/>
            <a:ext cx="3494517" cy="2620888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pic>
        <p:nvPicPr>
          <p:cNvPr id="10" name="Zástupný symbol pro obsah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41421" y="4051192"/>
            <a:ext cx="2449234" cy="1836926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sp>
        <p:nvSpPr>
          <p:cNvPr id="3" name="Zaoblený obdélníkový bublinový popisek 2"/>
          <p:cNvSpPr/>
          <p:nvPr/>
        </p:nvSpPr>
        <p:spPr>
          <a:xfrm>
            <a:off x="5356398" y="522401"/>
            <a:ext cx="2279176" cy="2502114"/>
          </a:xfrm>
          <a:prstGeom prst="wedgeRoundRectCallout">
            <a:avLst>
              <a:gd name="adj1" fmla="val -102869"/>
              <a:gd name="adj2" fmla="val 58682"/>
              <a:gd name="adj3" fmla="val 16667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Každá větvička, větev je jiná!</a:t>
            </a:r>
          </a:p>
          <a:p>
            <a:pPr algn="ctr"/>
            <a:endParaRPr lang="cs-CZ" dirty="0"/>
          </a:p>
          <a:p>
            <a:pPr algn="ctr"/>
            <a:r>
              <a:rPr lang="cs-CZ" dirty="0" smtClean="0"/>
              <a:t>Prozkoumej také!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8806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10940111" y="599642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55704" y="273461"/>
            <a:ext cx="10171435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rgbClr val="FF0000"/>
                </a:solidFill>
              </a:rPr>
              <a:t>Lupa nám pomáhala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Kůra, Strom, Dub, Starý Dub, Bast, Přístřešek Kůr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1660" y="23917947"/>
            <a:ext cx="5408451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2033516" y="3275463"/>
            <a:ext cx="0" cy="1364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33516" y="3237674"/>
            <a:ext cx="2243742" cy="1682806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pic>
        <p:nvPicPr>
          <p:cNvPr id="13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49656" y="1785559"/>
            <a:ext cx="5777483" cy="4333112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xmlns="" val="2620194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10940111" y="599642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55704" y="273461"/>
            <a:ext cx="10171435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rgbClr val="FF0000"/>
                </a:solidFill>
              </a:rPr>
              <a:t>Lupa zvětšuje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Kůra, Strom, Dub, Starý Dub, Bast, Přístřešek Kůr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1660" y="23917947"/>
            <a:ext cx="5408451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2033516" y="3275463"/>
            <a:ext cx="0" cy="1364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81577" y="3199544"/>
            <a:ext cx="2160240" cy="1620180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60142" y="1617508"/>
            <a:ext cx="6161644" cy="4621233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xmlns="" val="392870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10940111" y="599642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55704" y="273461"/>
            <a:ext cx="10171435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b="1" dirty="0" smtClean="0">
                <a:solidFill>
                  <a:srgbClr val="FF0000"/>
                </a:solidFill>
              </a:rPr>
              <a:t>Lupa zvětšuje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8" name="Picture 4" descr="Kůra, Strom, Dub, Starý Dub, Bast, Přístřešek Kůr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1660" y="23917947"/>
            <a:ext cx="5408451" cy="36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>
            <a:off x="2033516" y="3275463"/>
            <a:ext cx="0" cy="1364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81577" y="3199544"/>
            <a:ext cx="2160240" cy="1620180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60142" y="1617508"/>
            <a:ext cx="6161644" cy="4621233"/>
          </a:xfrm>
          <a:prstGeom prst="rect">
            <a:avLst/>
          </a:prstGeom>
          <a:ln>
            <a:solidFill>
              <a:schemeClr val="bg2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xmlns="" val="2572785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6725" y="1063416"/>
            <a:ext cx="7615885" cy="773429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Britannic Bold" panose="020B0903060703020204" pitchFamily="34" charset="0"/>
              </a:rPr>
              <a:t>Prvky polytechnické výchovy</a:t>
            </a:r>
            <a:endParaRPr lang="cs-CZ" b="1" dirty="0">
              <a:solidFill>
                <a:schemeClr val="bg1"/>
              </a:solidFill>
              <a:latin typeface="Britannic Bold" panose="020B0903060703020204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89760" y="2121408"/>
            <a:ext cx="9464040" cy="2931475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dirty="0">
                <a:solidFill>
                  <a:schemeClr val="bg1"/>
                </a:solidFill>
              </a:rPr>
              <a:t>•       </a:t>
            </a:r>
            <a:r>
              <a:rPr lang="cs-CZ" b="1" dirty="0" smtClean="0">
                <a:solidFill>
                  <a:schemeClr val="bg1"/>
                </a:solidFill>
              </a:rPr>
              <a:t>Název integrovaného bloku:</a:t>
            </a:r>
            <a:r>
              <a:rPr lang="cs-CZ" b="1" dirty="0">
                <a:solidFill>
                  <a:schemeClr val="bg1"/>
                </a:solidFill>
              </a:rPr>
              <a:t> </a:t>
            </a:r>
            <a:r>
              <a:rPr lang="cs-CZ" b="1" dirty="0" smtClean="0">
                <a:solidFill>
                  <a:schemeClr val="bg1"/>
                </a:solidFill>
              </a:rPr>
              <a:t>Sluníčko </a:t>
            </a:r>
            <a:r>
              <a:rPr lang="cs-CZ" b="1" smtClean="0">
                <a:solidFill>
                  <a:schemeClr val="bg1"/>
                </a:solidFill>
              </a:rPr>
              <a:t>a jaro</a:t>
            </a:r>
            <a:endParaRPr lang="cs-CZ" sz="2400" b="1" dirty="0">
              <a:solidFill>
                <a:schemeClr val="bg1"/>
              </a:solidFill>
            </a:endParaRPr>
          </a:p>
          <a:p>
            <a:pPr marL="45720" indent="0">
              <a:buNone/>
            </a:pPr>
            <a:r>
              <a:rPr lang="cs-CZ" dirty="0">
                <a:solidFill>
                  <a:schemeClr val="bg1"/>
                </a:solidFill>
              </a:rPr>
              <a:t>•       </a:t>
            </a:r>
            <a:r>
              <a:rPr lang="cs-CZ" b="1" dirty="0">
                <a:solidFill>
                  <a:schemeClr val="bg1"/>
                </a:solidFill>
              </a:rPr>
              <a:t>Název </a:t>
            </a:r>
            <a:r>
              <a:rPr lang="cs-CZ" b="1" dirty="0" smtClean="0">
                <a:solidFill>
                  <a:schemeClr val="bg1"/>
                </a:solidFill>
              </a:rPr>
              <a:t>vzdělávací oblasti:  Dítě a svět    </a:t>
            </a:r>
            <a:endParaRPr lang="cs-CZ" sz="2000" b="1" dirty="0">
              <a:solidFill>
                <a:schemeClr val="bg1"/>
              </a:solidFill>
            </a:endParaRPr>
          </a:p>
          <a:p>
            <a:pPr marL="4572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•       </a:t>
            </a:r>
            <a:r>
              <a:rPr lang="cs-CZ" b="1" dirty="0" smtClean="0">
                <a:solidFill>
                  <a:schemeClr val="bg1"/>
                </a:solidFill>
              </a:rPr>
              <a:t>Výběr tématu</a:t>
            </a:r>
            <a:r>
              <a:rPr lang="cs-CZ" sz="2000" b="1" dirty="0" smtClean="0">
                <a:solidFill>
                  <a:schemeClr val="bg1"/>
                </a:solidFill>
              </a:rPr>
              <a:t>:  Naše příroda                        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•</a:t>
            </a:r>
            <a:r>
              <a:rPr lang="cs-CZ" dirty="0">
                <a:solidFill>
                  <a:schemeClr val="bg1"/>
                </a:solidFill>
              </a:rPr>
              <a:t>      </a:t>
            </a:r>
            <a:r>
              <a:rPr lang="cs-CZ" dirty="0" smtClean="0">
                <a:solidFill>
                  <a:schemeClr val="bg1"/>
                </a:solidFill>
              </a:rPr>
              <a:t> </a:t>
            </a:r>
            <a:r>
              <a:rPr lang="cs-CZ" b="1" dirty="0" smtClean="0">
                <a:solidFill>
                  <a:schemeClr val="bg1"/>
                </a:solidFill>
              </a:rPr>
              <a:t>Dosažené konkretizované výstupy: Mít poznatky o živé i neživé přírodě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416725" y="6492875"/>
            <a:ext cx="754380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365675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48385" y="1133857"/>
            <a:ext cx="9956228" cy="89001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     </a:t>
            </a:r>
            <a:r>
              <a:rPr lang="cs-CZ" sz="4400" dirty="0" smtClean="0">
                <a:solidFill>
                  <a:schemeClr val="bg1"/>
                </a:solidFill>
                <a:latin typeface="Britannic Bold" panose="020B0903060703020204" pitchFamily="34" charset="0"/>
              </a:rPr>
              <a:t>Použité ZDROJE</a:t>
            </a:r>
            <a:endParaRPr lang="cs-CZ" sz="4400" dirty="0">
              <a:solidFill>
                <a:schemeClr val="bg1"/>
              </a:solidFill>
              <a:latin typeface="Britannic Bold" panose="020B0903060703020204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55101" y="2401825"/>
            <a:ext cx="6847395" cy="1511807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</a:rPr>
              <a:t>http:// pixabay.com/…….volné pro komerční užití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chemeClr val="bg1"/>
                </a:solidFill>
              </a:rPr>
              <a:t>materiál autora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086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6592" y="787782"/>
            <a:ext cx="10558272" cy="1053209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/>
            </a:r>
            <a:br>
              <a:rPr lang="cs-CZ" sz="3200" b="1" dirty="0" smtClean="0">
                <a:solidFill>
                  <a:schemeClr val="bg1"/>
                </a:solidFill>
              </a:rPr>
            </a:br>
            <a:r>
              <a:rPr lang="cs-CZ" sz="3200" b="1" dirty="0">
                <a:solidFill>
                  <a:schemeClr val="bg1"/>
                </a:solidFill>
                <a:latin typeface="Britannic Bold" panose="020B0903060703020204" pitchFamily="34" charset="0"/>
              </a:rPr>
              <a:t>Práce s interaktivním výukovým </a:t>
            </a:r>
            <a:r>
              <a:rPr lang="cs-CZ" sz="3200" b="1" dirty="0" smtClean="0">
                <a:solidFill>
                  <a:schemeClr val="bg1"/>
                </a:solidFill>
                <a:latin typeface="Britannic Bold" panose="020B0903060703020204" pitchFamily="34" charset="0"/>
              </a:rPr>
              <a:t>materiálem</a:t>
            </a:r>
            <a:r>
              <a:rPr lang="cs-CZ" sz="3200" b="1" dirty="0" smtClean="0">
                <a:solidFill>
                  <a:schemeClr val="bg1"/>
                </a:solidFill>
              </a:rPr>
              <a:t/>
            </a:r>
            <a:br>
              <a:rPr lang="cs-CZ" sz="3200" b="1" dirty="0" smtClean="0">
                <a:solidFill>
                  <a:schemeClr val="bg1"/>
                </a:solidFill>
              </a:rPr>
            </a:br>
            <a:r>
              <a:rPr lang="cs-CZ" sz="3200" b="1" dirty="0" smtClean="0">
                <a:solidFill>
                  <a:schemeClr val="bg1"/>
                </a:solidFill>
              </a:rPr>
              <a:t>      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0392" y="1485900"/>
            <a:ext cx="10566908" cy="2898283"/>
          </a:xfrm>
        </p:spPr>
        <p:txBody>
          <a:bodyPr>
            <a:normAutofit/>
          </a:bodyPr>
          <a:lstStyle/>
          <a:p>
            <a:r>
              <a:rPr lang="cs-CZ" b="1" dirty="0" smtClean="0"/>
              <a:t>Postupné prohlížení oken, na další okno kliknutím na šipku nebo libovolně do okna.</a:t>
            </a:r>
          </a:p>
          <a:p>
            <a:r>
              <a:rPr lang="cs-CZ" b="1" dirty="0" smtClean="0"/>
              <a:t>Využití animací.</a:t>
            </a:r>
            <a:endParaRPr lang="cs-CZ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4152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7547" y="546397"/>
            <a:ext cx="8534400" cy="1507067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Britannic Bold" panose="020B0903060703020204" pitchFamily="34" charset="0"/>
              </a:rPr>
              <a:t>materiály</a:t>
            </a:r>
            <a:r>
              <a:rPr lang="cs-CZ" b="1" dirty="0">
                <a:solidFill>
                  <a:schemeClr val="bg1"/>
                </a:solidFill>
              </a:rPr>
              <a:t/>
            </a:r>
            <a:br>
              <a:rPr lang="cs-CZ" b="1" dirty="0">
                <a:solidFill>
                  <a:schemeClr val="bg1"/>
                </a:solidFill>
              </a:rPr>
            </a:b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5792" y="1905000"/>
            <a:ext cx="9668256" cy="271576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Dotyková obrazovka, počítač s připojením k internetu</a:t>
            </a:r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>
                <a:solidFill>
                  <a:schemeClr val="bg1"/>
                </a:solidFill>
              </a:rPr>
              <a:t>Didaktický kufřík - KUMUČ 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Dětský kufřík – lupa, papíry, křídy</a:t>
            </a:r>
            <a:endParaRPr lang="cs-CZ" b="1" dirty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37248" y="6314941"/>
            <a:ext cx="7543800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208713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387597" y="6492875"/>
            <a:ext cx="7543800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3851811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Řez">
  <a:themeElements>
    <a:clrScheme name="Řez">
      <a:dk1>
        <a:sysClr val="windowText" lastClr="000000"/>
      </a:dk1>
      <a:lt1>
        <a:sysClr val="window" lastClr="FFFFFF"/>
      </a:lt1>
      <a:dk2>
        <a:srgbClr val="537D0B"/>
      </a:dk2>
      <a:lt2>
        <a:srgbClr val="A9E257"/>
      </a:lt2>
      <a:accent1>
        <a:srgbClr val="38540A"/>
      </a:accent1>
      <a:accent2>
        <a:srgbClr val="31A274"/>
      </a:accent2>
      <a:accent3>
        <a:srgbClr val="236073"/>
      </a:accent3>
      <a:accent4>
        <a:srgbClr val="6C4D90"/>
      </a:accent4>
      <a:accent5>
        <a:srgbClr val="983C27"/>
      </a:accent5>
      <a:accent6>
        <a:srgbClr val="CD811F"/>
      </a:accent6>
      <a:hlink>
        <a:srgbClr val="293F06"/>
      </a:hlink>
      <a:folHlink>
        <a:srgbClr val="68883A"/>
      </a:folHlink>
    </a:clrScheme>
    <a:fontScheme name="Řez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Řez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Slice" id="{0507925B-6AC9-4358-8E18-C330545D08F8}" vid="{19759155-7935-4C61-A06C-C04380D1B16E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0</TotalTime>
  <Words>272</Words>
  <Application>Microsoft Office PowerPoint</Application>
  <PresentationFormat>Vlastní</PresentationFormat>
  <Paragraphs>73</Paragraphs>
  <Slides>20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Řez</vt:lpstr>
      <vt:lpstr>Vycházka do lesa – hrajeme si na vědce</vt:lpstr>
      <vt:lpstr>Seznamte se!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Prvky polytechnické výchovy</vt:lpstr>
      <vt:lpstr>     Použité ZDROJE</vt:lpstr>
      <vt:lpstr> Práce s interaktivním výukovým materiálem       </vt:lpstr>
      <vt:lpstr>materiály 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2015-06-22T15:56:05Z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