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73" r:id="rId5"/>
    <p:sldId id="284" r:id="rId6"/>
    <p:sldId id="285" r:id="rId7"/>
    <p:sldId id="286" r:id="rId8"/>
    <p:sldId id="275" r:id="rId9"/>
    <p:sldId id="277" r:id="rId10"/>
    <p:sldId id="276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82"/>
          </p14:sldIdLst>
        </p14:section>
        <p14:section name="obsah" id="{B6707796-E6B6-457E-A385-D5A3BB8693D5}">
          <p14:sldIdLst>
            <p14:sldId id="273"/>
            <p14:sldId id="284"/>
            <p14:sldId id="285"/>
            <p14:sldId id="286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F9974"/>
    <a:srgbClr val="61AD01"/>
    <a:srgbClr val="EAEFF2"/>
    <a:srgbClr val="E9DE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70" d="100"/>
          <a:sy n="70" d="100"/>
        </p:scale>
        <p:origin x="396" y="10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Talíř a příbory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err="1" smtClean="0"/>
              <a:t>Pravo-levo</a:t>
            </a:r>
            <a:endParaRPr lang="cs-CZ" sz="2400" b="1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12" y="2396584"/>
            <a:ext cx="2868573" cy="401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855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2408346" y="3427073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146" y="2233027"/>
            <a:ext cx="4030114" cy="403011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150" y="76201"/>
            <a:ext cx="11963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AEFF2"/>
                </a:solidFill>
              </a:rPr>
              <a:t>Maminka na stůl položila talíř, ale příbor musíš připravit ty.</a:t>
            </a:r>
          </a:p>
          <a:p>
            <a:r>
              <a:rPr lang="cs-CZ" sz="2400" b="1" dirty="0" smtClean="0">
                <a:solidFill>
                  <a:srgbClr val="EAEFF2"/>
                </a:solidFill>
              </a:rPr>
              <a:t>Určitě budeš potřebovat vidličku. </a:t>
            </a:r>
            <a:endParaRPr lang="cs-CZ" sz="2400" b="1" dirty="0">
              <a:solidFill>
                <a:srgbClr val="EAEFF2"/>
              </a:solidFill>
            </a:endParaRPr>
          </a:p>
        </p:txBody>
      </p:sp>
      <p:pic>
        <p:nvPicPr>
          <p:cNvPr id="11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1" t="17234" r="40594" b="-1364"/>
          <a:stretch/>
        </p:blipFill>
        <p:spPr bwMode="auto">
          <a:xfrm rot="1800000">
            <a:off x="850795" y="901392"/>
            <a:ext cx="527834" cy="217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8625060" y="3521310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6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1" t="17234" r="40594" b="-1364"/>
          <a:stretch/>
        </p:blipFill>
        <p:spPr bwMode="auto">
          <a:xfrm>
            <a:off x="2517086" y="1899557"/>
            <a:ext cx="925520" cy="381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402767" y="1548886"/>
            <a:ext cx="472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EAEFF2"/>
                </a:solidFill>
              </a:rPr>
              <a:t>Patří doleva nebo doprava?</a:t>
            </a:r>
            <a:endParaRPr lang="cs-CZ" sz="2400" b="1" dirty="0">
              <a:solidFill>
                <a:srgbClr val="EAEFF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4.81481E-6 L 0.15234 0.2851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17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3" grpId="1" animBg="1"/>
      <p:bldP spid="13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1139102" y="3427073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146" y="2233027"/>
            <a:ext cx="4030114" cy="403011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150" y="76201"/>
            <a:ext cx="1196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AEFF2"/>
                </a:solidFill>
              </a:rPr>
              <a:t>A co nůž? Patří vlevo, vedle vidličky nebo vpravo?</a:t>
            </a:r>
            <a:endParaRPr lang="cs-CZ" sz="2400" b="1" dirty="0">
              <a:solidFill>
                <a:srgbClr val="EAEFF2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625060" y="3521310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6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1" t="17234" r="40594" b="-1364"/>
          <a:stretch/>
        </p:blipFill>
        <p:spPr bwMode="auto">
          <a:xfrm>
            <a:off x="2517086" y="1899557"/>
            <a:ext cx="925520" cy="381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84"/>
          <a:stretch/>
        </p:blipFill>
        <p:spPr bwMode="auto">
          <a:xfrm flipH="1">
            <a:off x="8649123" y="1548886"/>
            <a:ext cx="819778" cy="45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84"/>
          <a:stretch/>
        </p:blipFill>
        <p:spPr bwMode="auto">
          <a:xfrm rot="2002357" flipH="1">
            <a:off x="844827" y="814074"/>
            <a:ext cx="424943" cy="234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68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4.81481E-6 L 0.66992 0.2879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90" y="1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9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2" grpId="2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609716" y="3427073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146" y="2233027"/>
            <a:ext cx="4030114" cy="403011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150" y="76201"/>
            <a:ext cx="1196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AEFF2"/>
                </a:solidFill>
              </a:rPr>
              <a:t>A co kdyby maminka uvařila polévku, kam si připravíš lžíci?</a:t>
            </a:r>
            <a:endParaRPr lang="cs-CZ" sz="2400" b="1" dirty="0">
              <a:solidFill>
                <a:srgbClr val="EAEFF2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0315082" y="3453887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6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1" t="17234" r="40594" b="-1364"/>
          <a:stretch/>
        </p:blipFill>
        <p:spPr bwMode="auto">
          <a:xfrm>
            <a:off x="1723005" y="1899557"/>
            <a:ext cx="925520" cy="381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84"/>
          <a:stretch/>
        </p:blipFill>
        <p:spPr bwMode="auto">
          <a:xfrm flipH="1">
            <a:off x="9328303" y="1548885"/>
            <a:ext cx="819778" cy="45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2641474" y="3427073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318706" y="3453887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7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64" t="17826"/>
          <a:stretch/>
        </p:blipFill>
        <p:spPr bwMode="auto">
          <a:xfrm>
            <a:off x="10371221" y="2164503"/>
            <a:ext cx="1022990" cy="372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27" t="17826"/>
          <a:stretch/>
        </p:blipFill>
        <p:spPr bwMode="auto">
          <a:xfrm rot="2219390">
            <a:off x="937560" y="893282"/>
            <a:ext cx="506502" cy="1734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57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2.96296E-6 L 0.79231 0.3222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609" y="1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5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2" grpId="2" animBg="1"/>
      <p:bldP spid="13" grpId="0" animBg="1"/>
      <p:bldP spid="15" grpId="0" animBg="1"/>
      <p:bldP spid="15" grpId="1" animBg="1"/>
      <p:bldP spid="15" grpId="2" animBg="1"/>
      <p:bldP spid="16" grpId="0" animBg="1"/>
      <p:bldP spid="16" grpId="1" animBg="1"/>
      <p:bldP spid="16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 12"/>
          <p:cNvSpPr/>
          <p:nvPr/>
        </p:nvSpPr>
        <p:spPr>
          <a:xfrm>
            <a:off x="5467350" y="872878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500053" y="3427073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146" y="2233027"/>
            <a:ext cx="4030114" cy="4030114"/>
          </a:xfrm>
          <a:prstGeom prst="rect">
            <a:avLst/>
          </a:prstGeom>
        </p:spPr>
      </p:pic>
      <p:pic>
        <p:nvPicPr>
          <p:cNvPr id="9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27" t="17826"/>
          <a:stretch/>
        </p:blipFill>
        <p:spPr bwMode="auto">
          <a:xfrm rot="16200000">
            <a:off x="5362970" y="353136"/>
            <a:ext cx="698258" cy="239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150" y="76201"/>
            <a:ext cx="80461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AEFF2"/>
                </a:solidFill>
              </a:rPr>
              <a:t>A kam patří lžička na zákusek nebo zmrzlinu? Vpravo, vlevo nebo snad nad talíř?</a:t>
            </a:r>
            <a:endParaRPr lang="cs-CZ" sz="2400" b="1" dirty="0">
              <a:solidFill>
                <a:srgbClr val="EAEFF2"/>
              </a:solidFill>
            </a:endParaRPr>
          </a:p>
        </p:txBody>
      </p:sp>
      <p:pic>
        <p:nvPicPr>
          <p:cNvPr id="7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64" t="17826"/>
          <a:stretch/>
        </p:blipFill>
        <p:spPr bwMode="auto">
          <a:xfrm>
            <a:off x="9665265" y="2137689"/>
            <a:ext cx="1022990" cy="372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1" t="17234" r="40594" b="-1364"/>
          <a:stretch/>
        </p:blipFill>
        <p:spPr bwMode="auto">
          <a:xfrm>
            <a:off x="2517086" y="1899557"/>
            <a:ext cx="925520" cy="381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84"/>
          <a:stretch/>
        </p:blipFill>
        <p:spPr bwMode="auto">
          <a:xfrm flipH="1">
            <a:off x="8649123" y="1548886"/>
            <a:ext cx="819778" cy="45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Kuchy&amp;ncaron;ské Pot&amp;rcaron;eby, St&amp;rcaron;íbro, P&amp;rcaron;íbor, L&amp;zcaron;íce, Vidlice, N&amp;uring;&amp;zcaron;"/>
          <p:cNvPicPr>
            <a:picLocks noChangeAspect="1" noChangeArrowheads="1"/>
          </p:cNvPicPr>
          <p:nvPr/>
        </p:nvPicPr>
        <p:blipFill rotWithShape="1"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27" t="17826"/>
          <a:stretch/>
        </p:blipFill>
        <p:spPr bwMode="auto">
          <a:xfrm rot="13500000">
            <a:off x="935301" y="1189325"/>
            <a:ext cx="371057" cy="127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 21"/>
          <p:cNvSpPr/>
          <p:nvPr/>
        </p:nvSpPr>
        <p:spPr>
          <a:xfrm>
            <a:off x="10688255" y="3427073"/>
            <a:ext cx="1143000" cy="1143000"/>
          </a:xfrm>
          <a:prstGeom prst="ellipse">
            <a:avLst/>
          </a:prstGeom>
          <a:solidFill>
            <a:srgbClr val="AF997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7444742" y="972660"/>
            <a:ext cx="472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EAEFF2"/>
                </a:solidFill>
              </a:rPr>
              <a:t>Výborně, je prostřeno…</a:t>
            </a:r>
            <a:endParaRPr lang="cs-CZ" sz="2400" b="1" dirty="0">
              <a:solidFill>
                <a:srgbClr val="EAEFF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356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2.22222E-6 L 0.39166 -0.0386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83" y="-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1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2" grpId="0" animBg="1"/>
      <p:bldP spid="12" grpId="1" animBg="1"/>
      <p:bldP spid="12" grpId="2" animBg="1"/>
      <p:bldP spid="22" grpId="0" animBg="1"/>
      <p:bldP spid="22" grpId="1" animBg="1"/>
      <p:bldP spid="22" grpId="2" animBg="1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Kresby skřítků jsou použity se svolením autorek Yvety </a:t>
            </a:r>
            <a:r>
              <a:rPr lang="cs-CZ" dirty="0" err="1" smtClean="0"/>
              <a:t>Šteruské</a:t>
            </a:r>
            <a:r>
              <a:rPr lang="cs-CZ" dirty="0" smtClean="0"/>
              <a:t> a Marie </a:t>
            </a:r>
            <a:r>
              <a:rPr lang="cs-CZ" dirty="0" err="1" smtClean="0"/>
              <a:t>Kádnerové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(dětské nebo normální nádobí a příbory)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1982319"/>
          </a:xfrm>
        </p:spPr>
        <p:txBody>
          <a:bodyPr/>
          <a:lstStyle/>
          <a:p>
            <a:r>
              <a:rPr lang="cs-CZ" dirty="0" smtClean="0"/>
              <a:t>Děti postupně umísťují příbory na správné místo. Zároveň s prezentací si mohou chystat příbory z dětské kuchyňky a navázat hrou „na restauraci“.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procvičí znalosti sebeobsluhy při stolování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3061795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4296234"/>
            <a:ext cx="9509760" cy="14548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 každém snímku jsou kulatá tlačítka. Z nich děti vybírají správné umístění pro příbory. Pokud se dotknou špatného kolečka, zesvětlá. Při dotyku na správné se na dané místo přesune příbor.</a:t>
            </a:r>
          </a:p>
          <a:p>
            <a:pPr marL="4572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TĚLO (BIOLOGICKÁ)</a:t>
            </a:r>
          </a:p>
          <a:p>
            <a:r>
              <a:rPr lang="cs-CZ" dirty="0" smtClean="0"/>
              <a:t>Vzdělávací podoblast - SEBEOBSLUHA</a:t>
            </a:r>
          </a:p>
          <a:p>
            <a:r>
              <a:rPr lang="cs-CZ" dirty="0" smtClean="0"/>
              <a:t>Dosažené konkretizované výstupy – používat příbor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339</Words>
  <Application>Microsoft Office PowerPoint</Application>
  <PresentationFormat>Širokoúhlá obrazovka</PresentationFormat>
  <Paragraphs>53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Talíř a příbory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2015-06-22T15:03:52Z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