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72" r:id="rId3"/>
    <p:sldId id="287" r:id="rId4"/>
    <p:sldId id="288" r:id="rId5"/>
    <p:sldId id="295" r:id="rId6"/>
    <p:sldId id="289" r:id="rId7"/>
    <p:sldId id="290" r:id="rId8"/>
    <p:sldId id="291" r:id="rId9"/>
    <p:sldId id="293" r:id="rId10"/>
    <p:sldId id="29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272"/>
            <p14:sldId id="287"/>
          </p14:sldIdLst>
        </p14:section>
        <p14:section name="obsah" id="{36B2C983-FE02-4491-87CF-BA17F4B32671}">
          <p14:sldIdLst>
            <p14:sldId id="288"/>
          </p14:sldIdLst>
        </p14:section>
        <p14:section name="noty k tisku" id="{CCA9D30B-E1DA-4490-ADE2-F948EF27935D}">
          <p14:sldIdLst>
            <p14:sldId id="295"/>
          </p14:sldIdLst>
        </p14:section>
        <p14:section name="popisy" id="{AC0B61A6-92C7-4455-8C26-AC65B6C68989}">
          <p14:sldIdLst>
            <p14:sldId id="289"/>
            <p14:sldId id="290"/>
            <p14:sldId id="291"/>
            <p14:sldId id="293"/>
            <p14:sldId id="294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16" autoAdjust="0"/>
    <p:restoredTop sz="94494" autoAdjust="0"/>
  </p:normalViewPr>
  <p:slideViewPr>
    <p:cSldViewPr snapToGrid="0">
      <p:cViewPr varScale="1">
        <p:scale>
          <a:sx n="67" d="100"/>
          <a:sy n="67" d="100"/>
        </p:scale>
        <p:origin x="162" y="102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22. 6. 2015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22. 6. 2015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4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4742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audio" Target="../media/media1.wav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musescore.org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Naši skřítkové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/>
        </p:nvSpPr>
        <p:spPr>
          <a:xfrm>
            <a:off x="1295400" y="2971800"/>
            <a:ext cx="9601200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SzPct val="80000"/>
              <a:buFont typeface="Arial" pitchFamily="34" charset="0"/>
              <a:buNone/>
              <a:defRPr sz="2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písnička</a:t>
            </a:r>
            <a:endParaRPr lang="cs-CZ" sz="2400" b="1" i="0" baseline="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006" y="2971800"/>
            <a:ext cx="2438565" cy="3412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460" y="1505939"/>
            <a:ext cx="2537187" cy="324663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459" y="1416770"/>
            <a:ext cx="2438565" cy="341267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074" y="1396960"/>
            <a:ext cx="2428845" cy="339906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422" y="1416223"/>
            <a:ext cx="2448140" cy="342607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99" y="1371600"/>
            <a:ext cx="2495704" cy="3492634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	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</a:t>
            </a:r>
            <a:r>
              <a:rPr lang="cs-CZ" sz="4400" b="1" dirty="0" smtClean="0">
                <a:solidFill>
                  <a:schemeClr val="accent5"/>
                </a:solidFill>
              </a:rPr>
              <a:t>NAŠI KAMARÁDI SKŘÍTKOVÉ</a:t>
            </a:r>
            <a:r>
              <a:rPr lang="cs-CZ" sz="4000" dirty="0" smtClean="0">
                <a:solidFill>
                  <a:schemeClr val="accent5"/>
                </a:solidFill>
              </a:rPr>
              <a:t/>
            </a:r>
            <a:br>
              <a:rPr lang="cs-CZ" sz="4000" dirty="0" smtClean="0">
                <a:solidFill>
                  <a:schemeClr val="accent5"/>
                </a:solidFill>
              </a:rPr>
            </a:br>
            <a:r>
              <a:rPr lang="cs-CZ" sz="4000" dirty="0" smtClean="0">
                <a:solidFill>
                  <a:schemeClr val="accent5"/>
                </a:solidFill>
              </a:rPr>
              <a:t>         </a:t>
            </a:r>
            <a:r>
              <a:rPr lang="cs-CZ" sz="2700" dirty="0" smtClean="0">
                <a:solidFill>
                  <a:schemeClr val="accent5"/>
                </a:solidFill>
              </a:rPr>
              <a:t>PRŮVODCI VZDĚLÁVACÍMI OBLASTMI</a:t>
            </a:r>
            <a:endParaRPr lang="cs-CZ" sz="2700" dirty="0">
              <a:solidFill>
                <a:schemeClr val="accent5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03418" y="4731467"/>
            <a:ext cx="2117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Dítě </a:t>
            </a:r>
            <a:r>
              <a:rPr lang="cs-CZ" dirty="0" smtClean="0"/>
              <a:t>a svět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125865" y="4748647"/>
            <a:ext cx="2121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/>
              <a:t>Dítě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7550423" y="4731467"/>
            <a:ext cx="20284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Dítě </a:t>
            </a:r>
            <a:r>
              <a:rPr lang="cs-CZ" dirty="0" smtClean="0"/>
              <a:t>a ten druhý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9882313" y="4748647"/>
            <a:ext cx="1896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/>
              <a:t>Dítě a </a:t>
            </a:r>
            <a:r>
              <a:rPr lang="cs-CZ" dirty="0" smtClean="0"/>
              <a:t>jeho tělo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30736" y="4734886"/>
            <a:ext cx="1854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Dítě a jeho psychika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445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4" t="9492" r="2730" b="68146"/>
          <a:stretch/>
        </p:blipFill>
        <p:spPr>
          <a:xfrm>
            <a:off x="49973" y="2523853"/>
            <a:ext cx="11863137" cy="3986675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955" y="80978"/>
            <a:ext cx="1670400" cy="213747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4578" y="-125157"/>
            <a:ext cx="1732523" cy="242459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670" y="-67339"/>
            <a:ext cx="1725615" cy="241492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324" y="-67339"/>
            <a:ext cx="1739324" cy="243411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21" y="0"/>
            <a:ext cx="1643089" cy="2299435"/>
          </a:xfrm>
          <a:prstGeom prst="rect">
            <a:avLst/>
          </a:prstGeom>
        </p:spPr>
      </p:pic>
      <p:pic>
        <p:nvPicPr>
          <p:cNvPr id="4" name="Naši_skřítkové_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3496007" y="196213"/>
            <a:ext cx="609600" cy="609600"/>
          </a:xfrm>
          <a:prstGeom prst="rect">
            <a:avLst/>
          </a:prstGeom>
        </p:spPr>
      </p:pic>
      <p:pic>
        <p:nvPicPr>
          <p:cNvPr id="12" name="Picture 4" descr="Eyeglasses, Eye, Glasses, Pair, Spectacles, Eyewe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503" y="1295722"/>
            <a:ext cx="1695364" cy="847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Ear, Listen, Hear, Gossip, Sound, Whispering, Secret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137" y="990158"/>
            <a:ext cx="806083" cy="1343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Skupina 13"/>
          <p:cNvGrpSpPr/>
          <p:nvPr/>
        </p:nvGrpSpPr>
        <p:grpSpPr>
          <a:xfrm>
            <a:off x="2907910" y="1109877"/>
            <a:ext cx="2305567" cy="1339390"/>
            <a:chOff x="1370292" y="2842565"/>
            <a:chExt cx="3883276" cy="2255939"/>
          </a:xfrm>
        </p:grpSpPr>
        <p:pic>
          <p:nvPicPr>
            <p:cNvPr id="15" name="Picture 18" descr="Dít&amp;ecaron; v zim&amp;ecaron; oble&amp;ccaron;ení vektorový obrázek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8850" y="2842565"/>
              <a:ext cx="1428571" cy="1633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4" descr="Beach Ball, Colorful, Toy, Play, Throw, Blow, Vacation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4596" y="3156393"/>
              <a:ext cx="1487298" cy="14872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Obrázek 16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0292" y="4092733"/>
              <a:ext cx="1899301" cy="949651"/>
            </a:xfrm>
            <a:prstGeom prst="rect">
              <a:avLst/>
            </a:prstGeom>
          </p:spPr>
        </p:pic>
        <p:pic>
          <p:nvPicPr>
            <p:cNvPr id="18" name="Picture 26" descr="Cubes, Three, Objects, Red, Orange, Green, Shapes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1002" y="3853294"/>
              <a:ext cx="1532566" cy="1245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4" descr="Car, Toy Car, Toy, Fun, Automobile, Auto, Play, Blue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8692" y="3239951"/>
              <a:ext cx="1322150" cy="855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" name="Picture 2" descr="Heart, Love, Holiday, Valentines, Red, Design, Symbol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397" y="1364909"/>
            <a:ext cx="1242029" cy="120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2" descr="Star, Yellow, Symbol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1722">
            <a:off x="5873543" y="1125251"/>
            <a:ext cx="1237629" cy="1177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Naši_skřítkové_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3453431" y="985146"/>
            <a:ext cx="609600" cy="609600"/>
          </a:xfrm>
          <a:prstGeom prst="rect">
            <a:avLst/>
          </a:prstGeom>
        </p:spPr>
      </p:pic>
      <p:pic>
        <p:nvPicPr>
          <p:cNvPr id="24" name="Naši_skřítkové_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3496007" y="1874437"/>
            <a:ext cx="609600" cy="609600"/>
          </a:xfrm>
          <a:prstGeom prst="rect">
            <a:avLst/>
          </a:prstGeom>
        </p:spPr>
      </p:pic>
      <p:pic>
        <p:nvPicPr>
          <p:cNvPr id="25" name="Naši_skřítkové_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3433964" y="2763728"/>
            <a:ext cx="609600" cy="609600"/>
          </a:xfrm>
          <a:prstGeom prst="rect">
            <a:avLst/>
          </a:prstGeom>
        </p:spPr>
      </p:pic>
      <p:pic>
        <p:nvPicPr>
          <p:cNvPr id="26" name="Naši_skřítkové_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3496007" y="365301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2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50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5007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500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25007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500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 mute="1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06359" y="-1502576"/>
            <a:ext cx="6895361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00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obrázků, textů a hudby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Kresby </a:t>
            </a:r>
            <a:r>
              <a:rPr lang="cs-CZ" dirty="0" smtClean="0"/>
              <a:t>skřítků jsou </a:t>
            </a:r>
            <a:r>
              <a:rPr lang="cs-CZ" dirty="0"/>
              <a:t>použity se svolením autorek Yvety </a:t>
            </a:r>
            <a:r>
              <a:rPr lang="cs-CZ" dirty="0" err="1"/>
              <a:t>Šteruské</a:t>
            </a:r>
            <a:r>
              <a:rPr lang="cs-CZ" dirty="0"/>
              <a:t> a Marie </a:t>
            </a:r>
            <a:r>
              <a:rPr lang="cs-CZ" dirty="0" err="1"/>
              <a:t>Kádnerové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Hudba a text písničky jsou použité se svolením autorky Marie </a:t>
            </a:r>
            <a:r>
              <a:rPr lang="cs-CZ" dirty="0" err="1" smtClean="0"/>
              <a:t>Kádnerové</a:t>
            </a:r>
            <a:r>
              <a:rPr lang="cs-CZ" dirty="0" smtClean="0"/>
              <a:t>. </a:t>
            </a:r>
            <a:r>
              <a:rPr lang="cs-CZ" sz="1800" dirty="0" smtClean="0"/>
              <a:t>(zdigitalizováno pomocí programu </a:t>
            </a:r>
            <a:r>
              <a:rPr lang="cs-CZ" sz="1800" dirty="0" err="1" smtClean="0"/>
              <a:t>MuseScore</a:t>
            </a:r>
            <a:r>
              <a:rPr lang="cs-CZ" sz="1800" dirty="0" smtClean="0"/>
              <a:t> 2.0.1 – zdarma </a:t>
            </a:r>
            <a:r>
              <a:rPr lang="cs-CZ" sz="1800" dirty="0"/>
              <a:t>ke stažení na </a:t>
            </a:r>
            <a:r>
              <a:rPr lang="cs-CZ" sz="1800" dirty="0">
                <a:hlinkClick r:id="rId2"/>
              </a:rPr>
              <a:t>https://musescore.org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smtClean="0"/>
              <a:t> )</a:t>
            </a:r>
            <a:endParaRPr lang="cs-CZ" sz="1800" dirty="0"/>
          </a:p>
          <a:p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71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(</a:t>
            </a:r>
            <a:r>
              <a:rPr lang="cs-CZ" dirty="0" err="1"/>
              <a:t>Orffovy</a:t>
            </a:r>
            <a:r>
              <a:rPr lang="cs-CZ" dirty="0"/>
              <a:t> </a:t>
            </a:r>
            <a:r>
              <a:rPr lang="cs-CZ" dirty="0" smtClean="0"/>
              <a:t>nástroje)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34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lvl="7" indent="-285750"/>
            <a:r>
              <a:rPr lang="cs-CZ" sz="1800" dirty="0" smtClean="0"/>
              <a:t>Písnička o skřítcích tematicky navazuje na materiál „Skřítci z Nového Strašecí“, kde se s našimi skřítky seznámíte. Každý skřítek provází děti jednou z polytechnických oblastí a je mu věnována jedna sloka písničky. Děti mohou zpěv doprovázet tleskáním nebo hrou na </a:t>
            </a:r>
            <a:r>
              <a:rPr lang="cs-CZ" sz="1800" dirty="0" err="1" smtClean="0"/>
              <a:t>orffovy</a:t>
            </a:r>
            <a:r>
              <a:rPr lang="cs-CZ" sz="1800" dirty="0" smtClean="0"/>
              <a:t> nebo jiné nástroje.</a:t>
            </a:r>
          </a:p>
          <a:p>
            <a:pPr marL="285750" lvl="7" indent="-285750"/>
            <a:r>
              <a:rPr lang="cs-CZ" sz="1800" dirty="0" smtClean="0"/>
              <a:t>Notový zápis je součástí materiálu.</a:t>
            </a:r>
            <a:endParaRPr lang="cs-CZ" sz="1800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1493520" y="319013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smtClean="0"/>
              <a:t>Práce s interaktivním výukovým materiálem</a:t>
            </a:r>
            <a:endParaRPr lang="cs-CZ" sz="32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493520" y="4424572"/>
            <a:ext cx="9509760" cy="3524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7" indent="-285750"/>
            <a:r>
              <a:rPr lang="cs-CZ" sz="1800" smtClean="0"/>
              <a:t>Při dotyku na jednotlivé skřítky se spustí melodie (pro každého skřítka jedna sloka) a ke skřítkovi připutuje jeho atribut.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25290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– dítě a jeho tělo (biologická)</a:t>
            </a:r>
          </a:p>
          <a:p>
            <a:r>
              <a:rPr lang="cs-CZ" dirty="0" smtClean="0"/>
              <a:t>Vzdělávací podoblast – fyzický rozvoj a pohybová koordinace</a:t>
            </a:r>
          </a:p>
          <a:p>
            <a:r>
              <a:rPr lang="cs-CZ" dirty="0" smtClean="0"/>
              <a:t>Dosažené konkretizované výstupy – ovládat dechové svalstvo, sladit pohyb se zpěvem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8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51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Směrovat </a:t>
              </a:r>
              <a:r>
                <a:rPr lang="cs-CZ" sz="1600" b="1" dirty="0" smtClean="0">
                  <a:solidFill>
                    <a:prstClr val="black"/>
                  </a:solidFill>
                </a:rPr>
                <a:t>děti </a:t>
              </a:r>
              <a:r>
                <a:rPr lang="cs-CZ" sz="1600" b="1" dirty="0">
                  <a:solidFill>
                    <a:prstClr val="black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prstClr val="black"/>
                  </a:solidFill>
                </a:rPr>
                <a:t>Chápat </a:t>
              </a:r>
              <a:r>
                <a:rPr lang="cs-CZ" sz="1600" b="1" dirty="0">
                  <a:solidFill>
                    <a:prstClr val="black"/>
                  </a:solidFill>
                </a:rPr>
                <a:t>p</a:t>
              </a:r>
              <a:r>
                <a:rPr lang="cs-CZ" sz="1600" b="1" dirty="0" smtClean="0">
                  <a:solidFill>
                    <a:prstClr val="black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prstClr val="black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prstClr val="black"/>
                  </a:solidFill>
                </a:rPr>
                <a:t>potenciálu dětí</a:t>
              </a:r>
              <a:endParaRPr lang="cs-CZ" sz="16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prstClr val="black"/>
                </a:solidFill>
              </a:rPr>
              <a:t>Cíle polytechnické výchovy</a:t>
            </a:r>
            <a:endParaRPr lang="cs-CZ" sz="28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54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317</Words>
  <Application>Microsoft Office PowerPoint</Application>
  <PresentationFormat>Širokoúhlá obrazovka</PresentationFormat>
  <Paragraphs>45</Paragraphs>
  <Slides>9</Slides>
  <Notes>3</Notes>
  <HiddenSlides>0</HiddenSlides>
  <MMClips>5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Century Gothic</vt:lpstr>
      <vt:lpstr>Sheer Green 16x9</vt:lpstr>
      <vt:lpstr>Naši skřítkové</vt:lpstr>
      <vt:lpstr>          NAŠI KAMARÁDI SKŘÍTKOVÉ          PRŮVODCI VZDĚLÁVACÍMI OBLASTMI</vt:lpstr>
      <vt:lpstr>Prezentace aplikace PowerPoint</vt:lpstr>
      <vt:lpstr>Prezentace aplikace PowerPoint</vt:lpstr>
      <vt:lpstr>Použité zdroje obrázků, textů a hudby</vt:lpstr>
      <vt:lpstr>Materiály, pomůcky a technické vybavení</vt:lpstr>
      <vt:lpstr>Metodický postup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2015-06-22T15:03:58Z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