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95" r:id="rId3"/>
    <p:sldId id="303" r:id="rId4"/>
    <p:sldId id="286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4" r:id="rId13"/>
    <p:sldId id="275" r:id="rId14"/>
    <p:sldId id="276" r:id="rId15"/>
    <p:sldId id="278" r:id="rId16"/>
    <p:sldId id="280" r:id="rId17"/>
    <p:sldId id="281" r:id="rId18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58B908AF-582E-428C-86CC-E259712FD7D5}">
          <p14:sldIdLst>
            <p14:sldId id="295"/>
            <p14:sldId id="303"/>
          </p14:sldIdLst>
        </p14:section>
        <p14:section name="obsah" id="{20796F35-C869-42DE-96E1-5CF1EE47C82F}">
          <p14:sldIdLst>
            <p14:sldId id="286"/>
            <p14:sldId id="296"/>
            <p14:sldId id="297"/>
            <p14:sldId id="298"/>
            <p14:sldId id="299"/>
            <p14:sldId id="300"/>
          </p14:sldIdLst>
        </p14:section>
        <p14:section name="pracovní listy" id="{8D41D043-6B95-4365-BA73-C07C6BC1BC58}">
          <p14:sldIdLst>
            <p14:sldId id="301"/>
            <p14:sldId id="302"/>
            <p14:sldId id="304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11" autoAdjust="0"/>
    <p:restoredTop sz="94660"/>
  </p:normalViewPr>
  <p:slideViewPr>
    <p:cSldViewPr snapToGrid="0">
      <p:cViewPr varScale="1">
        <p:scale>
          <a:sx n="72" d="100"/>
          <a:sy n="72" d="100"/>
        </p:scale>
        <p:origin x="276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srgbClr val="404040"/>
                </a:solidFill>
              </a:rPr>
              <a:pPr/>
              <a:t>1</a:t>
            </a:fld>
            <a:endParaRPr lang="cs-CZ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92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Rozházené kostky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…srovnáš je?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47" y="3028122"/>
            <a:ext cx="2495704" cy="349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40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</a:t>
            </a:r>
            <a:r>
              <a:rPr lang="cs-CZ" dirty="0" smtClean="0">
                <a:solidFill>
                  <a:prstClr val="black"/>
                </a:solidFill>
              </a:rPr>
              <a:t>a svět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a </a:t>
            </a:r>
            <a:r>
              <a:rPr lang="cs-CZ" dirty="0" smtClean="0">
                <a:solidFill>
                  <a:prstClr val="black"/>
                </a:solidFill>
              </a:rPr>
              <a:t>společnost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</a:t>
            </a:r>
            <a:r>
              <a:rPr lang="cs-CZ" dirty="0" smtClean="0">
                <a:solidFill>
                  <a:prstClr val="black"/>
                </a:solidFill>
              </a:rPr>
              <a:t>a ten druhý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a </a:t>
            </a:r>
            <a:r>
              <a:rPr lang="cs-CZ" dirty="0" smtClean="0">
                <a:solidFill>
                  <a:prstClr val="black"/>
                </a:solidFill>
              </a:rPr>
              <a:t>jeho tělo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Dítě a jeho psychika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80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6000" b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7" y="763060"/>
            <a:ext cx="2427431" cy="2427431"/>
          </a:xfrm>
          <a:prstGeom prst="rect">
            <a:avLst/>
          </a:prstGeom>
        </p:spPr>
      </p:pic>
      <p:pic>
        <p:nvPicPr>
          <p:cNvPr id="10" name="Obrázek 9">
            <a:hlinkClick r:id="" action="ppaction://hlinkshowjump?jump=nextslide" highlightClick="1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7" y="763060"/>
            <a:ext cx="2427431" cy="242743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7" y="3964224"/>
            <a:ext cx="2427431" cy="24274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7" y="3964225"/>
            <a:ext cx="2427431" cy="242743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8" y="763060"/>
            <a:ext cx="2427431" cy="24274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7" y="3964222"/>
            <a:ext cx="2427431" cy="242743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3687" y="138519"/>
            <a:ext cx="10255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Najdi kostičku, která má nejméně puntíků.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110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6000" b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7" y="3964222"/>
            <a:ext cx="2427431" cy="2427431"/>
          </a:xfrm>
          <a:prstGeom prst="rect">
            <a:avLst/>
          </a:prstGeom>
        </p:spPr>
      </p:pic>
      <p:pic>
        <p:nvPicPr>
          <p:cNvPr id="10" name="Obrázek 9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7" y="763059"/>
            <a:ext cx="2427431" cy="2427431"/>
          </a:xfrm>
          <a:prstGeom prst="rect">
            <a:avLst/>
          </a:prstGeom>
        </p:spPr>
      </p:pic>
      <p:pic>
        <p:nvPicPr>
          <p:cNvPr id="11" name="Obrázek 10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7" y="3964221"/>
            <a:ext cx="2427431" cy="24274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7" y="3964221"/>
            <a:ext cx="2427431" cy="242743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7" y="763059"/>
            <a:ext cx="2427431" cy="24274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7" y="763058"/>
            <a:ext cx="2427431" cy="242743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13687" y="138519"/>
            <a:ext cx="10255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Už je na svém místě. A teď </a:t>
            </a:r>
            <a:r>
              <a:rPr lang="cs-CZ" sz="2800" b="1" dirty="0" err="1" smtClean="0">
                <a:solidFill>
                  <a:schemeClr val="bg1"/>
                </a:solidFill>
              </a:rPr>
              <a:t>dvoupuntíkatou</a:t>
            </a:r>
            <a:r>
              <a:rPr lang="cs-CZ" sz="2800" b="1" dirty="0" smtClean="0">
                <a:solidFill>
                  <a:schemeClr val="bg1"/>
                </a:solidFill>
              </a:rPr>
              <a:t>…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259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6000" b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7" y="3964219"/>
            <a:ext cx="2427431" cy="2427431"/>
          </a:xfrm>
          <a:prstGeom prst="rect">
            <a:avLst/>
          </a:prstGeom>
        </p:spPr>
      </p:pic>
      <p:pic>
        <p:nvPicPr>
          <p:cNvPr id="10" name="Obrázek 9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7" y="763059"/>
            <a:ext cx="2427431" cy="242743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7" y="763059"/>
            <a:ext cx="2427431" cy="2427431"/>
          </a:xfrm>
          <a:prstGeom prst="rect">
            <a:avLst/>
          </a:prstGeom>
        </p:spPr>
      </p:pic>
      <p:pic>
        <p:nvPicPr>
          <p:cNvPr id="12" name="Obrázek 11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6" y="3964219"/>
            <a:ext cx="2427431" cy="242743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7" y="763058"/>
            <a:ext cx="2427431" cy="24274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7" y="3964221"/>
            <a:ext cx="2427431" cy="242743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13687" y="138519"/>
            <a:ext cx="11478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Výborně. V první řadě už je špatně jen poslední. Která tam patří?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588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6000" b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6" y="3964217"/>
            <a:ext cx="2427431" cy="2427431"/>
          </a:xfrm>
          <a:prstGeom prst="rect">
            <a:avLst/>
          </a:prstGeom>
        </p:spPr>
      </p:pic>
      <p:pic>
        <p:nvPicPr>
          <p:cNvPr id="10" name="Obrázek 9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7" y="763059"/>
            <a:ext cx="2427431" cy="242743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7" y="763059"/>
            <a:ext cx="2427431" cy="24274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7" y="763059"/>
            <a:ext cx="2427431" cy="2427431"/>
          </a:xfrm>
          <a:prstGeom prst="rect">
            <a:avLst/>
          </a:prstGeom>
        </p:spPr>
      </p:pic>
      <p:pic>
        <p:nvPicPr>
          <p:cNvPr id="13" name="Obrázek 12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7" y="3964217"/>
            <a:ext cx="2427431" cy="24274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6" y="3964218"/>
            <a:ext cx="2427431" cy="242743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13687" y="138519"/>
            <a:ext cx="10255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A jdeme na druhou řadu. Která kostička má být první?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007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6000" b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2" name="Obrázek 1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6" y="3964217"/>
            <a:ext cx="2427431" cy="2427431"/>
          </a:xfrm>
          <a:prstGeom prst="rect">
            <a:avLst/>
          </a:prstGeom>
        </p:spPr>
      </p:pic>
      <p:pic>
        <p:nvPicPr>
          <p:cNvPr id="10" name="Obrázek 9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7" y="763059"/>
            <a:ext cx="2427431" cy="242743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7" y="763059"/>
            <a:ext cx="2427431" cy="24274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7" y="763059"/>
            <a:ext cx="2427431" cy="242743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7" y="3964217"/>
            <a:ext cx="2427431" cy="2427431"/>
          </a:xfrm>
          <a:prstGeom prst="rect">
            <a:avLst/>
          </a:prstGeom>
        </p:spPr>
      </p:pic>
      <p:pic>
        <p:nvPicPr>
          <p:cNvPr id="14" name="Obrázek 13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5" y="3964217"/>
            <a:ext cx="2427431" cy="242743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13687" y="138519"/>
            <a:ext cx="10255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Ano! A co poslední dvě, jsou ve správném pořadí?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447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46000" b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7" y="3964217"/>
            <a:ext cx="2427431" cy="2427431"/>
          </a:xfrm>
          <a:prstGeom prst="rect">
            <a:avLst/>
          </a:prstGeom>
        </p:spPr>
      </p:pic>
      <p:pic>
        <p:nvPicPr>
          <p:cNvPr id="10" name="Obrázek 9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7" y="763059"/>
            <a:ext cx="2427431" cy="242743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7" y="763059"/>
            <a:ext cx="2427431" cy="24274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2147" y="763059"/>
            <a:ext cx="2427431" cy="242743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87" y="3964217"/>
            <a:ext cx="2427431" cy="24274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916" y="3964217"/>
            <a:ext cx="2427431" cy="242743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85531" y="138520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Výborně, kostičky jsou seřazené. Zopakuj si, kolik má která puntíků.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1785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" name="Picture 2" descr="Cube, Geometry, Mathematics, Polyhedra, Box, Fo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8137" y="1657513"/>
            <a:ext cx="3294678" cy="450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ube, Geometry, Mathematics, Polyhedra, Box, Fo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477722" y="505367"/>
            <a:ext cx="3294678" cy="450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ube, Geometry, Mathematics, Polyhedra, Box, Fo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06" y="1657513"/>
            <a:ext cx="3294678" cy="450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58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6" name="Picture 2" descr="Kostky, Die, Kostka, Hra, Pro Tis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337289" y="-140636"/>
            <a:ext cx="3047022" cy="387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Kostka, Kostky, &amp;Rcaron;emeslné Výrobky, Te&amp;ccaron;ky, Po&amp;ccaron;ít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818203" y="-155876"/>
            <a:ext cx="3047023" cy="387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Kostky, Die, Kostka, Hra, Pro Tis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337287" y="3167427"/>
            <a:ext cx="3047021" cy="387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Kostka, Kostky, &amp;Rcaron;emeslné Výrobky, Te&amp;ccaron;ky, Po&amp;ccaron;ít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818202" y="3167425"/>
            <a:ext cx="3047023" cy="387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590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3871" y="4151873"/>
            <a:ext cx="1440000" cy="1440000"/>
          </a:xfrm>
          <a:prstGeom prst="rect">
            <a:avLst/>
          </a:prstGeom>
        </p:spPr>
      </p:pic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871" y="1251073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3871" y="1251073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3871" y="1251073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646" y="4150846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8898" y="4151873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77093" y="537014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57093" y="544444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37093" y="542334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77093" y="3417014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157093" y="3413299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37093" y="3421967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167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1520422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93520" y="2804428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93520" y="4038868"/>
            <a:ext cx="9509760" cy="11040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</a:p>
          <a:p>
            <a:r>
              <a:rPr lang="cs-CZ" dirty="0" smtClean="0"/>
              <a:t>Didaktický kufřík - KUMUČ (papír, nůžky, lepidlo, pastelky, hrací kostky)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určený k procvičení počítání  od 1 do 6i.</a:t>
            </a:r>
          </a:p>
          <a:p>
            <a:r>
              <a:rPr lang="cs-CZ" dirty="0" smtClean="0"/>
              <a:t>Děti se snaží seřadit kostky podle toho, kolik je na nich puntíků. Od nejméně početné kostky k </a:t>
            </a:r>
            <a:r>
              <a:rPr lang="cs-CZ" dirty="0" err="1" smtClean="0"/>
              <a:t>nejpuntíkatější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Vlastní kostky si děti mohou slepit po vytištění pracovních listů, které jsou součástí materiálu. Tyto kostky nebo hrací kostky mohou používat při prezentaci a skládat řadu fyzicky.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Dotykem na správnou odpověď se dostaneme na další snímek.</a:t>
            </a:r>
          </a:p>
          <a:p>
            <a:r>
              <a:rPr lang="cs-CZ" dirty="0" smtClean="0"/>
              <a:t>Špatná odpověď se při dotyku zahýbe.</a:t>
            </a:r>
          </a:p>
          <a:p>
            <a:r>
              <a:rPr lang="cs-CZ" dirty="0" smtClean="0"/>
              <a:t>Poslední barevný snímek je bez animací.</a:t>
            </a:r>
          </a:p>
          <a:p>
            <a:r>
              <a:rPr lang="cs-CZ" dirty="0" smtClean="0"/>
              <a:t>Pracovní listy jsou určeny k tisku, animace nemají, při prezentaci se nezobrazují.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Vzdělávací oblast – Dítě a jeho psychika (psychologická)</a:t>
            </a:r>
          </a:p>
          <a:p>
            <a:r>
              <a:rPr lang="cs-CZ" dirty="0"/>
              <a:t>Vzdělávací podoblast – Poznávací schopnosti – Základní </a:t>
            </a:r>
            <a:r>
              <a:rPr lang="cs-CZ" dirty="0" smtClean="0"/>
              <a:t>matematické</a:t>
            </a:r>
            <a:r>
              <a:rPr lang="cs-CZ" dirty="0"/>
              <a:t>, číselné a početní pojmy a operace</a:t>
            </a:r>
          </a:p>
          <a:p>
            <a:r>
              <a:rPr lang="cs-CZ" dirty="0"/>
              <a:t>Dosažené konkretizované výstupy – vyjmenovat číselnou řadu </a:t>
            </a:r>
            <a:r>
              <a:rPr lang="cs-CZ" dirty="0" smtClean="0"/>
              <a:t>1-6; </a:t>
            </a:r>
            <a:r>
              <a:rPr lang="cs-CZ" dirty="0"/>
              <a:t>chápat číslo jako počet prvků.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388</Words>
  <Application>Microsoft Office PowerPoint</Application>
  <PresentationFormat>Širokoúhlá obrazovka</PresentationFormat>
  <Paragraphs>59</Paragraphs>
  <Slides>16</Slides>
  <Notes>1</Notes>
  <HiddenSlides>3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Arial</vt:lpstr>
      <vt:lpstr>Century Gothic</vt:lpstr>
      <vt:lpstr>Sheer Green 16x9</vt:lpstr>
      <vt:lpstr>Rozházené kostky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 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2015-06-22T15:04:04Z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