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303" r:id="rId3"/>
    <p:sldId id="310" r:id="rId4"/>
    <p:sldId id="291" r:id="rId5"/>
    <p:sldId id="309" r:id="rId6"/>
    <p:sldId id="304" r:id="rId7"/>
    <p:sldId id="305" r:id="rId8"/>
    <p:sldId id="306" r:id="rId9"/>
    <p:sldId id="307" r:id="rId10"/>
    <p:sldId id="308" r:id="rId11"/>
    <p:sldId id="275" r:id="rId12"/>
    <p:sldId id="276" r:id="rId13"/>
    <p:sldId id="278" r:id="rId14"/>
    <p:sldId id="280" r:id="rId15"/>
    <p:sldId id="281" r:id="rId16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3CD44962-038D-40FA-8283-AF91C2974307}">
          <p14:sldIdLst>
            <p14:sldId id="303"/>
            <p14:sldId id="310"/>
          </p14:sldIdLst>
        </p14:section>
        <p14:section name="obsah" id="{B23FC20B-BA5F-4DBC-B4BC-D46DB6F22C27}">
          <p14:sldIdLst>
            <p14:sldId id="291"/>
            <p14:sldId id="309"/>
            <p14:sldId id="304"/>
            <p14:sldId id="305"/>
            <p14:sldId id="306"/>
            <p14:sldId id="307"/>
            <p14:sldId id="308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BD9FD"/>
    <a:srgbClr val="DEECFE"/>
    <a:srgbClr val="64A7FA"/>
    <a:srgbClr val="A2CB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69" d="100"/>
          <a:sy n="69" d="100"/>
        </p:scale>
        <p:origin x="306" y="96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22. 6. 2015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22. 6. 2015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3502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>
                <a:solidFill>
                  <a:srgbClr val="404040"/>
                </a:solidFill>
              </a:rPr>
              <a:pPr/>
              <a:t>1</a:t>
            </a:fld>
            <a:endParaRPr lang="cs-CZ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029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wav"/><Relationship Id="rId13" Type="http://schemas.openxmlformats.org/officeDocument/2006/relationships/slideLayout" Target="../slideLayouts/slideLayout6.xml"/><Relationship Id="rId18" Type="http://schemas.openxmlformats.org/officeDocument/2006/relationships/image" Target="../media/image13.png"/><Relationship Id="rId3" Type="http://schemas.microsoft.com/office/2007/relationships/media" Target="../media/media2.wav"/><Relationship Id="rId7" Type="http://schemas.microsoft.com/office/2007/relationships/media" Target="../media/media4.wav"/><Relationship Id="rId12" Type="http://schemas.openxmlformats.org/officeDocument/2006/relationships/audio" Target="../media/media6.wav"/><Relationship Id="rId17" Type="http://schemas.openxmlformats.org/officeDocument/2006/relationships/image" Target="../media/image12.png"/><Relationship Id="rId2" Type="http://schemas.openxmlformats.org/officeDocument/2006/relationships/audio" Target="../media/media1.wav"/><Relationship Id="rId16" Type="http://schemas.openxmlformats.org/officeDocument/2006/relationships/image" Target="../media/image11.png"/><Relationship Id="rId20" Type="http://schemas.openxmlformats.org/officeDocument/2006/relationships/image" Target="../media/image15.png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microsoft.com/office/2007/relationships/media" Target="../media/media6.wav"/><Relationship Id="rId5" Type="http://schemas.microsoft.com/office/2007/relationships/media" Target="../media/media3.wav"/><Relationship Id="rId15" Type="http://schemas.openxmlformats.org/officeDocument/2006/relationships/image" Target="../media/image10.png"/><Relationship Id="rId10" Type="http://schemas.openxmlformats.org/officeDocument/2006/relationships/audio" Target="../media/media5.wav"/><Relationship Id="rId19" Type="http://schemas.openxmlformats.org/officeDocument/2006/relationships/image" Target="../media/image14.png"/><Relationship Id="rId4" Type="http://schemas.openxmlformats.org/officeDocument/2006/relationships/audio" Target="../media/media2.wav"/><Relationship Id="rId9" Type="http://schemas.microsoft.com/office/2007/relationships/media" Target="../media/media5.wav"/><Relationship Id="rId1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1.png"/><Relationship Id="rId11" Type="http://schemas.openxmlformats.org/officeDocument/2006/relationships/image" Target="../media/image15.png"/><Relationship Id="rId5" Type="http://schemas.openxmlformats.org/officeDocument/2006/relationships/image" Target="../media/image10.png"/><Relationship Id="rId10" Type="http://schemas.openxmlformats.org/officeDocument/2006/relationships/image" Target="../media/image16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2.png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image" Target="../media/image11.png"/><Relationship Id="rId11" Type="http://schemas.openxmlformats.org/officeDocument/2006/relationships/image" Target="../media/image9.png"/><Relationship Id="rId5" Type="http://schemas.openxmlformats.org/officeDocument/2006/relationships/image" Target="../media/image10.png"/><Relationship Id="rId10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2.png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6" Type="http://schemas.openxmlformats.org/officeDocument/2006/relationships/image" Target="../media/image11.png"/><Relationship Id="rId11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2.png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6" Type="http://schemas.openxmlformats.org/officeDocument/2006/relationships/image" Target="../media/image10.png"/><Relationship Id="rId11" Type="http://schemas.openxmlformats.org/officeDocument/2006/relationships/image" Target="../media/image11.png"/><Relationship Id="rId5" Type="http://schemas.openxmlformats.org/officeDocument/2006/relationships/image" Target="../media/image9.png"/><Relationship Id="rId10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1.png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6" Type="http://schemas.openxmlformats.org/officeDocument/2006/relationships/image" Target="../media/image10.png"/><Relationship Id="rId11" Type="http://schemas.openxmlformats.org/officeDocument/2006/relationships/image" Target="../media/image12.png"/><Relationship Id="rId5" Type="http://schemas.openxmlformats.org/officeDocument/2006/relationships/image" Target="../media/image9.png"/><Relationship Id="rId10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1.png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6" Type="http://schemas.openxmlformats.org/officeDocument/2006/relationships/image" Target="../media/image10.png"/><Relationship Id="rId11" Type="http://schemas.openxmlformats.org/officeDocument/2006/relationships/image" Target="../media/image13.png"/><Relationship Id="rId5" Type="http://schemas.openxmlformats.org/officeDocument/2006/relationships/image" Target="../media/image9.png"/><Relationship Id="rId10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Puntíky a tóny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baseline="0" dirty="0" smtClean="0"/>
              <a:t>Kolik</a:t>
            </a:r>
            <a:r>
              <a:rPr lang="cs-CZ" sz="2400" b="1" i="0" cap="none" dirty="0" smtClean="0"/>
              <a:t> jich berušky mají?</a:t>
            </a:r>
            <a:endParaRPr lang="cs-CZ" sz="2400" b="1" i="0" cap="none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160" y="3067878"/>
            <a:ext cx="2495704" cy="349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064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</a:t>
            </a:r>
            <a:r>
              <a:rPr lang="cs-CZ" dirty="0" smtClean="0">
                <a:solidFill>
                  <a:prstClr val="black"/>
                </a:solidFill>
              </a:rPr>
              <a:t>a svět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a </a:t>
            </a:r>
            <a:r>
              <a:rPr lang="cs-CZ" dirty="0" smtClean="0">
                <a:solidFill>
                  <a:prstClr val="black"/>
                </a:solidFill>
              </a:rPr>
              <a:t>společnost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</a:t>
            </a:r>
            <a:r>
              <a:rPr lang="cs-CZ" dirty="0" smtClean="0">
                <a:solidFill>
                  <a:prstClr val="black"/>
                </a:solidFill>
              </a:rPr>
              <a:t>a ten druhý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a </a:t>
            </a:r>
            <a:r>
              <a:rPr lang="cs-CZ" dirty="0" smtClean="0">
                <a:solidFill>
                  <a:prstClr val="black"/>
                </a:solidFill>
              </a:rPr>
              <a:t>jeho tělo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Dítě a jeho psychika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086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BD9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4" name="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900000">
            <a:off x="3789238" y="-153624"/>
            <a:ext cx="2043878" cy="2730860"/>
          </a:xfrm>
          <a:prstGeom prst="rect">
            <a:avLst/>
          </a:prstGeom>
        </p:spPr>
      </p:pic>
      <p:pic>
        <p:nvPicPr>
          <p:cNvPr id="6" name="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900000">
            <a:off x="7072836" y="-153624"/>
            <a:ext cx="2043878" cy="2730860"/>
          </a:xfrm>
          <a:prstGeom prst="rect">
            <a:avLst/>
          </a:prstGeom>
        </p:spPr>
      </p:pic>
      <p:pic>
        <p:nvPicPr>
          <p:cNvPr id="7" name="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900000">
            <a:off x="505640" y="2438224"/>
            <a:ext cx="2043878" cy="2730860"/>
          </a:xfrm>
          <a:prstGeom prst="rect">
            <a:avLst/>
          </a:prstGeom>
        </p:spPr>
      </p:pic>
      <p:pic>
        <p:nvPicPr>
          <p:cNvPr id="8" name="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900000">
            <a:off x="3789238" y="2438224"/>
            <a:ext cx="2043878" cy="2730860"/>
          </a:xfrm>
          <a:prstGeom prst="rect">
            <a:avLst/>
          </a:prstGeom>
        </p:spPr>
      </p:pic>
      <p:pic>
        <p:nvPicPr>
          <p:cNvPr id="9" name="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900000">
            <a:off x="7072836" y="2438224"/>
            <a:ext cx="2043878" cy="2730860"/>
          </a:xfrm>
          <a:prstGeom prst="rect">
            <a:avLst/>
          </a:prstGeom>
        </p:spPr>
      </p:pic>
      <p:pic>
        <p:nvPicPr>
          <p:cNvPr id="2" name="počítání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737747" y="360443"/>
            <a:ext cx="609600" cy="609600"/>
          </a:xfrm>
          <a:prstGeom prst="rect">
            <a:avLst/>
          </a:prstGeom>
        </p:spPr>
      </p:pic>
      <p:pic>
        <p:nvPicPr>
          <p:cNvPr id="3" name="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900000">
            <a:off x="505640" y="-153624"/>
            <a:ext cx="2043878" cy="2730860"/>
          </a:xfrm>
          <a:prstGeom prst="rect">
            <a:avLst/>
          </a:prstGeom>
        </p:spPr>
      </p:pic>
      <p:pic>
        <p:nvPicPr>
          <p:cNvPr id="17" name="počítání 2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737747" y="1083466"/>
            <a:ext cx="609600" cy="609600"/>
          </a:xfrm>
          <a:prstGeom prst="rect">
            <a:avLst/>
          </a:prstGeom>
        </p:spPr>
      </p:pic>
      <p:pic>
        <p:nvPicPr>
          <p:cNvPr id="18" name="počítání 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737747" y="1879817"/>
            <a:ext cx="609600" cy="609600"/>
          </a:xfrm>
          <a:prstGeom prst="rect">
            <a:avLst/>
          </a:prstGeom>
        </p:spPr>
      </p:pic>
      <p:pic>
        <p:nvPicPr>
          <p:cNvPr id="19" name="počítání 4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737747" y="2676168"/>
            <a:ext cx="609600" cy="609600"/>
          </a:xfrm>
          <a:prstGeom prst="rect">
            <a:avLst/>
          </a:prstGeom>
        </p:spPr>
      </p:pic>
      <p:pic>
        <p:nvPicPr>
          <p:cNvPr id="20" name="počítání 5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737747" y="3472519"/>
            <a:ext cx="609600" cy="609600"/>
          </a:xfrm>
          <a:prstGeom prst="rect">
            <a:avLst/>
          </a:prstGeom>
        </p:spPr>
      </p:pic>
      <p:pic>
        <p:nvPicPr>
          <p:cNvPr id="21" name="počítání 6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681915" y="426887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299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50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4504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504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50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450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4504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BD9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747932">
            <a:off x="485903" y="611144"/>
            <a:ext cx="2043878" cy="27308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595100">
            <a:off x="6893066" y="60550"/>
            <a:ext cx="2043878" cy="273086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324302">
            <a:off x="3686974" y="-137081"/>
            <a:ext cx="2043878" cy="27308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479164">
            <a:off x="879702" y="3679344"/>
            <a:ext cx="2043878" cy="27308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724995">
            <a:off x="7197017" y="2741764"/>
            <a:ext cx="2043878" cy="2730860"/>
          </a:xfrm>
          <a:prstGeom prst="rect">
            <a:avLst/>
          </a:prstGeom>
        </p:spPr>
      </p:pic>
      <p:pic>
        <p:nvPicPr>
          <p:cNvPr id="2" name="počítání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737747" y="360443"/>
            <a:ext cx="609600" cy="609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6909" y="1920857"/>
            <a:ext cx="1967862" cy="1958638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-1918883" y="-119587"/>
            <a:ext cx="1063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1</a:t>
            </a:r>
            <a:endParaRPr lang="cs-CZ" sz="96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07966">
            <a:off x="3998765" y="2514066"/>
            <a:ext cx="2043878" cy="2730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293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50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7.40741E-7 L 0.47825 0.20046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906" y="10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BD9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516592">
            <a:off x="6789513" y="116758"/>
            <a:ext cx="2043878" cy="27308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967" y="387623"/>
            <a:ext cx="2043878" cy="273086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077174">
            <a:off x="7630479" y="2886269"/>
            <a:ext cx="2043878" cy="27308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757971">
            <a:off x="3768648" y="254016"/>
            <a:ext cx="2043878" cy="27308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491673">
            <a:off x="4145153" y="2334609"/>
            <a:ext cx="2043878" cy="2730860"/>
          </a:xfrm>
          <a:prstGeom prst="rect">
            <a:avLst/>
          </a:prstGeom>
        </p:spPr>
      </p:pic>
      <p:pic>
        <p:nvPicPr>
          <p:cNvPr id="10" name="počítání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737747" y="218135"/>
            <a:ext cx="609600" cy="609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6909" y="1920857"/>
            <a:ext cx="1967862" cy="1958638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-1918883" y="-119587"/>
            <a:ext cx="1063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2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197889">
            <a:off x="834167" y="3435014"/>
            <a:ext cx="2043878" cy="2730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442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50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0 L 0.72162 0.0474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081" y="2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BD9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179813">
            <a:off x="2589346" y="1920059"/>
            <a:ext cx="2043878" cy="273086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326825">
            <a:off x="5909408" y="2514065"/>
            <a:ext cx="2043878" cy="273086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545981">
            <a:off x="794400" y="3926533"/>
            <a:ext cx="2043878" cy="27308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690243">
            <a:off x="3995920" y="-147700"/>
            <a:ext cx="2043878" cy="27308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328261">
            <a:off x="591133" y="174215"/>
            <a:ext cx="2043878" cy="2730860"/>
          </a:xfrm>
          <a:prstGeom prst="rect">
            <a:avLst/>
          </a:prstGeom>
        </p:spPr>
      </p:pic>
      <p:pic>
        <p:nvPicPr>
          <p:cNvPr id="11" name="počítání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737747" y="148148"/>
            <a:ext cx="609600" cy="609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6909" y="1920857"/>
            <a:ext cx="1967862" cy="1958638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-1918883" y="-119587"/>
            <a:ext cx="1063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3</a:t>
            </a:r>
            <a:endParaRPr lang="cs-CZ" sz="96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234176">
            <a:off x="6997194" y="76942"/>
            <a:ext cx="2043878" cy="2730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116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50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4.81481E-6 L 0.20287 0.55462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43" y="27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BD9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103858">
            <a:off x="497528" y="149768"/>
            <a:ext cx="2043878" cy="273086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29724">
            <a:off x="2871982" y="2514065"/>
            <a:ext cx="2043878" cy="27308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813192">
            <a:off x="7007846" y="358622"/>
            <a:ext cx="2043878" cy="27308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698751">
            <a:off x="377972" y="3646205"/>
            <a:ext cx="2043878" cy="27308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103377">
            <a:off x="6216052" y="2254959"/>
            <a:ext cx="2043878" cy="2730860"/>
          </a:xfrm>
          <a:prstGeom prst="rect">
            <a:avLst/>
          </a:prstGeom>
        </p:spPr>
      </p:pic>
      <p:pic>
        <p:nvPicPr>
          <p:cNvPr id="12" name="počítání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737747" y="374295"/>
            <a:ext cx="609600" cy="609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6909" y="1920857"/>
            <a:ext cx="1967862" cy="1958638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-1918883" y="-119587"/>
            <a:ext cx="1063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4</a:t>
            </a:r>
            <a:endParaRPr lang="cs-CZ" sz="96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648281">
            <a:off x="3731493" y="149767"/>
            <a:ext cx="2043878" cy="2730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05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50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3.33333E-6 L 0.47813 0.59699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906" y="29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BD9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532564">
            <a:off x="2189064" y="1596825"/>
            <a:ext cx="2043878" cy="273086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7044" y="171878"/>
            <a:ext cx="2043878" cy="27308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054197">
            <a:off x="7584938" y="274751"/>
            <a:ext cx="2043878" cy="273086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188" y="3660796"/>
            <a:ext cx="2043878" cy="27308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809882">
            <a:off x="5835952" y="2577781"/>
            <a:ext cx="2043878" cy="2730860"/>
          </a:xfrm>
          <a:prstGeom prst="rect">
            <a:avLst/>
          </a:prstGeom>
        </p:spPr>
      </p:pic>
      <p:pic>
        <p:nvPicPr>
          <p:cNvPr id="13" name="počítání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737747" y="171878"/>
            <a:ext cx="609600" cy="609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6909" y="1920857"/>
            <a:ext cx="1967862" cy="1958638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-1918883" y="-119587"/>
            <a:ext cx="1063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5</a:t>
            </a:r>
            <a:endParaRPr lang="cs-CZ" sz="96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874691">
            <a:off x="584188" y="-147564"/>
            <a:ext cx="2043878" cy="2730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589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50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3.7037E-6 L 0.74219 0.55231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109" y="27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BD9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81309">
            <a:off x="635153" y="3677146"/>
            <a:ext cx="2043878" cy="273086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7560" y="190832"/>
            <a:ext cx="2043878" cy="27308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341533">
            <a:off x="852430" y="248323"/>
            <a:ext cx="2043878" cy="273086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753958">
            <a:off x="6341796" y="2677847"/>
            <a:ext cx="2043878" cy="27308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871177">
            <a:off x="2833356" y="2514065"/>
            <a:ext cx="2043878" cy="2730860"/>
          </a:xfrm>
          <a:prstGeom prst="rect">
            <a:avLst/>
          </a:prstGeom>
        </p:spPr>
      </p:pic>
      <p:pic>
        <p:nvPicPr>
          <p:cNvPr id="14" name="počítání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949945" y="284183"/>
            <a:ext cx="609600" cy="6096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6909" y="1920857"/>
            <a:ext cx="1967862" cy="1958638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-1918883" y="-119587"/>
            <a:ext cx="1063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6</a:t>
            </a:r>
            <a:endParaRPr lang="cs-CZ" sz="9600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491696">
            <a:off x="4503503" y="153722"/>
            <a:ext cx="2043878" cy="2730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288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50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22222E-6 L 0.43685 0.49768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36" y="24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80515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2989606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4224046"/>
            <a:ext cx="9509760" cy="35248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určený k procvičení počítání  od 1 do 6i.</a:t>
            </a:r>
          </a:p>
          <a:p>
            <a:r>
              <a:rPr lang="cs-CZ" dirty="0" smtClean="0"/>
              <a:t>Na úvodním snímku si děti postupně pustí akustické počítání puntíků tím, že se jednotlivých berušek dotknou. </a:t>
            </a:r>
          </a:p>
          <a:p>
            <a:r>
              <a:rPr lang="cs-CZ" dirty="0" smtClean="0"/>
              <a:t>Na následujících šesti snímcích si děti pustí akustické zadání (série tónů) a hledají berušku s odpovídajícím počtem teček. Zpětnou vazbu dětem zprostředkují animace.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prvním snímku lze spustit akustické počítání puntíků dotykem na jednotlivé berušky.</a:t>
            </a:r>
          </a:p>
          <a:p>
            <a:pPr marL="45720" indent="0">
              <a:buNone/>
            </a:pPr>
            <a:r>
              <a:rPr lang="cs-CZ" dirty="0" smtClean="0"/>
              <a:t>Na dalších snímcích:</a:t>
            </a:r>
          </a:p>
          <a:p>
            <a:r>
              <a:rPr lang="cs-CZ" dirty="0" smtClean="0"/>
              <a:t>Akustické zadání lze spustit dotykem/ kliknutím na ikonu „play“ (trojúhelník v kroužku)</a:t>
            </a:r>
          </a:p>
          <a:p>
            <a:r>
              <a:rPr lang="cs-CZ" dirty="0" smtClean="0"/>
              <a:t>Beruška, která nemá správný počet puntíků po dotyku zmizí. Správná beruška po dotyku odletí pod tlačítko „play“.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číselné a početní pojmy a operace</a:t>
            </a:r>
            <a:endParaRPr lang="cs-CZ" dirty="0"/>
          </a:p>
          <a:p>
            <a:r>
              <a:rPr lang="cs-CZ" dirty="0" smtClean="0"/>
              <a:t>Dosažené konkretizované výstupy – vyjmenovat číselnou řadu 1-6; chápat číslo jako počet prvků.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333</Words>
  <Application>Microsoft Office PowerPoint</Application>
  <PresentationFormat>Širokoúhlá obrazovka</PresentationFormat>
  <Paragraphs>56</Paragraphs>
  <Slides>14</Slides>
  <Notes>1</Notes>
  <HiddenSlides>0</HiddenSlides>
  <MMClips>12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Arial</vt:lpstr>
      <vt:lpstr>Century Gothic</vt:lpstr>
      <vt:lpstr>Sheer Green 16x9</vt:lpstr>
      <vt:lpstr>Puntíky a tóny</vt:lpstr>
      <vt:lpstr>          NAŠI KAMARÁDI SKŘÍTKOVÉ          PRŮVODCI VZDĚLÁVACÍMI OBLASTMI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Použitý zdroj obrázků 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2015-06-22T15:04:01Z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