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304" r:id="rId3"/>
    <p:sldId id="309" r:id="rId4"/>
    <p:sldId id="310" r:id="rId5"/>
    <p:sldId id="312" r:id="rId6"/>
    <p:sldId id="292" r:id="rId7"/>
    <p:sldId id="311" r:id="rId8"/>
    <p:sldId id="314" r:id="rId9"/>
    <p:sldId id="313" r:id="rId10"/>
    <p:sldId id="305" r:id="rId11"/>
    <p:sldId id="307" r:id="rId12"/>
    <p:sldId id="308" r:id="rId13"/>
    <p:sldId id="275" r:id="rId14"/>
    <p:sldId id="276" r:id="rId15"/>
    <p:sldId id="278" r:id="rId16"/>
    <p:sldId id="280" r:id="rId17"/>
    <p:sldId id="281" r:id="rId18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662BCAF4-F11F-4959-89E1-CC3ADDA2CC8B}">
          <p14:sldIdLst>
            <p14:sldId id="304"/>
            <p14:sldId id="309"/>
          </p14:sldIdLst>
        </p14:section>
        <p14:section name="obsah" id="{DB94E4E0-5BEB-411E-A107-242110408FAD}">
          <p14:sldIdLst>
            <p14:sldId id="310"/>
            <p14:sldId id="312"/>
            <p14:sldId id="292"/>
            <p14:sldId id="311"/>
            <p14:sldId id="314"/>
            <p14:sldId id="313"/>
          </p14:sldIdLst>
        </p14:section>
        <p14:section name="PL-k tisku" id="{16CA55CB-6297-49CC-8DF3-9A42BBB03AEF}">
          <p14:sldIdLst>
            <p14:sldId id="305"/>
            <p14:sldId id="307"/>
            <p14:sldId id="308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6D3E9"/>
    <a:srgbClr val="B5C9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95" autoAdjust="0"/>
    <p:restoredTop sz="94316" autoAdjust="0"/>
  </p:normalViewPr>
  <p:slideViewPr>
    <p:cSldViewPr snapToGrid="0">
      <p:cViewPr varScale="1">
        <p:scale>
          <a:sx n="67" d="100"/>
          <a:sy n="67" d="100"/>
        </p:scale>
        <p:origin x="684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>
                <a:solidFill>
                  <a:srgbClr val="404040"/>
                </a:solidFill>
              </a:rPr>
              <a:pPr/>
              <a:t>1</a:t>
            </a:fld>
            <a:endParaRPr lang="cs-CZ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1873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7.png"/><Relationship Id="rId7" Type="http://schemas.openxmlformats.org/officeDocument/2006/relationships/image" Target="../media/image1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9.png"/><Relationship Id="rId7" Type="http://schemas.openxmlformats.org/officeDocument/2006/relationships/image" Target="../media/image1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20.png"/><Relationship Id="rId7" Type="http://schemas.openxmlformats.org/officeDocument/2006/relationships/image" Target="../media/image1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0.png"/><Relationship Id="rId7" Type="http://schemas.openxmlformats.org/officeDocument/2006/relationships/image" Target="../media/image2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21.png"/><Relationship Id="rId4" Type="http://schemas.openxmlformats.org/officeDocument/2006/relationships/image" Target="../media/image19.png"/><Relationship Id="rId9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Kostky, puntíky a čísla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Kolik</a:t>
            </a:r>
            <a:r>
              <a:rPr lang="cs-CZ" sz="2400" b="1" i="0" dirty="0" smtClean="0"/>
              <a:t> jich berušky mají?</a:t>
            </a:r>
            <a:endParaRPr lang="cs-CZ" sz="2400" b="1" i="0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520" y="3056021"/>
            <a:ext cx="2495704" cy="349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36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</a:t>
            </a:r>
            <a:r>
              <a:rPr lang="cs-CZ" dirty="0" smtClean="0">
                <a:solidFill>
                  <a:prstClr val="black"/>
                </a:solidFill>
              </a:rPr>
              <a:t>a svět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a </a:t>
            </a:r>
            <a:r>
              <a:rPr lang="cs-CZ" dirty="0" smtClean="0">
                <a:solidFill>
                  <a:prstClr val="black"/>
                </a:solidFill>
              </a:rPr>
              <a:t>společnost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</a:t>
            </a:r>
            <a:r>
              <a:rPr lang="cs-CZ" dirty="0" smtClean="0">
                <a:solidFill>
                  <a:prstClr val="black"/>
                </a:solidFill>
              </a:rPr>
              <a:t>a ten druhý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a </a:t>
            </a:r>
            <a:r>
              <a:rPr lang="cs-CZ" dirty="0" smtClean="0">
                <a:solidFill>
                  <a:prstClr val="black"/>
                </a:solidFill>
              </a:rPr>
              <a:t>jeho tělo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Dítě a jeho psychika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489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602" y="193777"/>
            <a:ext cx="1800000" cy="24050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3304" y="3039415"/>
            <a:ext cx="1440000" cy="1440000"/>
          </a:xfrm>
          <a:prstGeom prst="rect">
            <a:avLst/>
          </a:prstGeom>
        </p:spPr>
      </p:pic>
      <p:pic>
        <p:nvPicPr>
          <p:cNvPr id="17" name="Obrázek 16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3177" y="3516954"/>
            <a:ext cx="1440000" cy="144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8711" y="3605470"/>
            <a:ext cx="1440000" cy="14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5457" y="1526299"/>
            <a:ext cx="1440000" cy="14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602" y="4776954"/>
            <a:ext cx="1440000" cy="14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4060" y="4147578"/>
            <a:ext cx="1440000" cy="14400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067299" y="3655827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1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112369" y="3305073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2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8988089" y="5003797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3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0477028" y="1706299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6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068193" y="1721903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4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664908" y="1435033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5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71909" y="247837"/>
            <a:ext cx="67557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Kolik má beruška teček? 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A která kostička má stejný počet?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04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1" grpId="0" animBg="1"/>
      <p:bldP spid="51" grpId="1" animBg="1"/>
      <p:bldP spid="53" grpId="0" animBg="1"/>
      <p:bldP spid="53" grpId="1" animBg="1"/>
      <p:bldP spid="54" grpId="0" animBg="1"/>
      <p:bldP spid="54" grpId="1" animBg="1"/>
      <p:bldP spid="55" grpId="0" animBg="1"/>
      <p:bldP spid="55" grpId="1" animBg="1"/>
      <p:bldP spid="56" grpId="0" animBg="1"/>
      <p:bldP spid="56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920" y="186749"/>
            <a:ext cx="1800000" cy="24050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735" y="4644741"/>
            <a:ext cx="1440000" cy="1440000"/>
          </a:xfrm>
          <a:prstGeom prst="rect">
            <a:avLst/>
          </a:prstGeom>
        </p:spPr>
      </p:pic>
      <p:pic>
        <p:nvPicPr>
          <p:cNvPr id="17" name="Obrázek 16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999" y="1389254"/>
            <a:ext cx="1440000" cy="144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018" y="3267366"/>
            <a:ext cx="1440000" cy="14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0880" y="4652903"/>
            <a:ext cx="1440000" cy="14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8908" y="1749447"/>
            <a:ext cx="1440000" cy="14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8454" y="3234022"/>
            <a:ext cx="1440000" cy="14400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005092" y="3030187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1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530840" y="1569254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2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765580" y="3736950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3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9770880" y="3234022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6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598454" y="1702385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4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4797801" y="1389254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5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71909" y="247837"/>
            <a:ext cx="67557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Kolik má beruška teček? 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A která kostička má stejný počet?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788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2" dur="indefinite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3" dur="indefinite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8" dur="indefinite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9" dur="indefinite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4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5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0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1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6" dur="indefinit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7" dur="indefinite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2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3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8" dur="indefinite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9" dur="indefinite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51" grpId="0" animBg="1"/>
      <p:bldP spid="51" grpId="1" animBg="1"/>
      <p:bldP spid="52" grpId="0" animBg="1"/>
      <p:bldP spid="52" grpId="1" animBg="1"/>
      <p:bldP spid="53" grpId="0" animBg="1"/>
      <p:bldP spid="53" grpId="1" animBg="1"/>
      <p:bldP spid="54" grpId="0" animBg="1"/>
      <p:bldP spid="54" grpId="1" animBg="1"/>
      <p:bldP spid="55" grpId="0" animBg="1"/>
      <p:bldP spid="55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396" y="1389254"/>
            <a:ext cx="1440000" cy="1440000"/>
          </a:xfrm>
          <a:prstGeom prst="rect">
            <a:avLst/>
          </a:prstGeom>
        </p:spPr>
      </p:pic>
      <p:pic>
        <p:nvPicPr>
          <p:cNvPr id="17" name="Obrázek 16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586" y="1987039"/>
            <a:ext cx="1440000" cy="144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3311" y="4581725"/>
            <a:ext cx="1440000" cy="14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9368" y="4599681"/>
            <a:ext cx="1440000" cy="14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3177" y="1436606"/>
            <a:ext cx="1440000" cy="14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165" y="3376564"/>
            <a:ext cx="1440000" cy="144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694" y="193777"/>
            <a:ext cx="1800000" cy="240501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0661995" y="2836564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1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800971" y="1749254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2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975457" y="3845073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3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03218" y="4041725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6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8301157" y="3696954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4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146964" y="3169934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5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71909" y="247837"/>
            <a:ext cx="67557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Kolik má beruška teček? 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A která kostička má stejný počet?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6326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6" dur="indefinit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7" dur="indefinite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  <p:bldLst>
      <p:bldP spid="52" grpId="0" animBg="1"/>
      <p:bldP spid="52" grpId="1" animBg="1"/>
      <p:bldP spid="53" grpId="0" animBg="1"/>
      <p:bldP spid="53" grpId="1" animBg="1"/>
      <p:bldP spid="54" grpId="0" animBg="1"/>
      <p:bldP spid="54" grpId="1" animBg="1"/>
      <p:bldP spid="55" grpId="0" animBg="1"/>
      <p:bldP spid="55" grpId="1" animBg="1"/>
      <p:bldP spid="56" grpId="0" animBg="1"/>
      <p:bldP spid="5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694" y="190632"/>
            <a:ext cx="1800000" cy="24050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9832" y="4951656"/>
            <a:ext cx="1440000" cy="1440000"/>
          </a:xfrm>
          <a:prstGeom prst="rect">
            <a:avLst/>
          </a:prstGeom>
        </p:spPr>
      </p:pic>
      <p:pic>
        <p:nvPicPr>
          <p:cNvPr id="17" name="Obrázek 16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7272" y="4951656"/>
            <a:ext cx="1440000" cy="144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4586" y="3039167"/>
            <a:ext cx="1440000" cy="14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1601" y="1393137"/>
            <a:ext cx="1440000" cy="14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3394" y="1393137"/>
            <a:ext cx="1440000" cy="14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5955" y="1393137"/>
            <a:ext cx="1440000" cy="14400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39832" y="3376564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1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959568" y="3376564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2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481481" y="3376564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3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8058556" y="3376564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6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003394" y="3376564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4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530975" y="3389442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5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71909" y="247837"/>
            <a:ext cx="67557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Kolik má beruška teček? 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A která kostička má stejný počet?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356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51" grpId="0" animBg="1"/>
      <p:bldP spid="51" grpId="1" animBg="1"/>
      <p:bldP spid="52" grpId="0" animBg="1"/>
      <p:bldP spid="52" grpId="1" animBg="1"/>
      <p:bldP spid="54" grpId="0" animBg="1"/>
      <p:bldP spid="54" grpId="1" animBg="1"/>
      <p:bldP spid="55" grpId="0" animBg="1"/>
      <p:bldP spid="55" grpId="1" animBg="1"/>
      <p:bldP spid="56" grpId="0" animBg="1"/>
      <p:bldP spid="56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694" y="186749"/>
            <a:ext cx="1800000" cy="24050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0840" y="1358129"/>
            <a:ext cx="1440000" cy="1440000"/>
          </a:xfrm>
          <a:prstGeom prst="rect">
            <a:avLst/>
          </a:prstGeom>
        </p:spPr>
      </p:pic>
      <p:pic>
        <p:nvPicPr>
          <p:cNvPr id="17" name="Obrázek 16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1909" y="3336954"/>
            <a:ext cx="1440000" cy="144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1909" y="4586248"/>
            <a:ext cx="1440000" cy="14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8636" y="3469237"/>
            <a:ext cx="1440000" cy="14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6362" y="1626819"/>
            <a:ext cx="1440000" cy="14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1909" y="1315851"/>
            <a:ext cx="1440000" cy="14400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213537" y="3696954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1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68694" y="4946248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2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8978636" y="5311656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3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0530840" y="3367612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6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732275" y="1909449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4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111909" y="3156954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5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71909" y="247837"/>
            <a:ext cx="67557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Kolik má beruška teček? 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A která kostička má stejný počet?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557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0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1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6" dur="indefinit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7" dur="indefinite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2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3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8" dur="indefinite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9" dur="indefinite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  <p:bldLst>
      <p:bldP spid="51" grpId="0" animBg="1"/>
      <p:bldP spid="51" grpId="1" animBg="1"/>
      <p:bldP spid="52" grpId="0" animBg="1"/>
      <p:bldP spid="52" grpId="1" animBg="1"/>
      <p:bldP spid="53" grpId="0" animBg="1"/>
      <p:bldP spid="53" grpId="1" animBg="1"/>
      <p:bldP spid="55" grpId="0" animBg="1"/>
      <p:bldP spid="55" grpId="1" animBg="1"/>
      <p:bldP spid="56" grpId="0" animBg="1"/>
      <p:bldP spid="56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909" y="3055200"/>
            <a:ext cx="1440000" cy="1440000"/>
          </a:xfrm>
          <a:prstGeom prst="rect">
            <a:avLst/>
          </a:prstGeom>
        </p:spPr>
      </p:pic>
      <p:pic>
        <p:nvPicPr>
          <p:cNvPr id="17" name="Obrázek 16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1804" y="1315475"/>
            <a:ext cx="1440000" cy="144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8327" y="2336768"/>
            <a:ext cx="1440000" cy="14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1909" y="3507282"/>
            <a:ext cx="1440000" cy="14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1525" y="1470025"/>
            <a:ext cx="1440000" cy="14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5037" y="4610299"/>
            <a:ext cx="1440000" cy="14400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608779" y="2336768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1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8216033" y="3255369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2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970465" y="2048167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3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840481" y="5054390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6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70183" y="5035964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4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692308" y="3867282"/>
            <a:ext cx="1080000" cy="108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latin typeface="+mj-lt"/>
                <a:cs typeface="Aharoni" panose="02010803020104030203" pitchFamily="2" charset="-79"/>
              </a:rPr>
              <a:t>5</a:t>
            </a:r>
            <a:endParaRPr lang="cs-CZ" sz="80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71909" y="247837"/>
            <a:ext cx="67557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Kolik má beruška teček? 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A která kostička má stejný počet?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920" y="186749"/>
            <a:ext cx="1800000" cy="2405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169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8" dur="indefinite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9" dur="indefinite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51" grpId="0" animBg="1"/>
      <p:bldP spid="51" grpId="1" animBg="1"/>
      <p:bldP spid="52" grpId="0" animBg="1"/>
      <p:bldP spid="52" grpId="1" animBg="1"/>
      <p:bldP spid="53" grpId="0" animBg="1"/>
      <p:bldP spid="53" grpId="1" animBg="1"/>
      <p:bldP spid="54" grpId="0" animBg="1"/>
      <p:bldP spid="54" grpId="1" animBg="1"/>
      <p:bldP spid="56" grpId="0" animBg="1"/>
      <p:bldP spid="56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8055" y="4344377"/>
            <a:ext cx="1440000" cy="1440000"/>
          </a:xfrm>
          <a:prstGeom prst="rect">
            <a:avLst/>
          </a:prstGeom>
        </p:spPr>
      </p:pic>
      <p:pic>
        <p:nvPicPr>
          <p:cNvPr id="17" name="Obrázek 16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871" y="1122737"/>
            <a:ext cx="1440000" cy="144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4921" y="1122737"/>
            <a:ext cx="1440000" cy="14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4097" y="1122737"/>
            <a:ext cx="1440000" cy="14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604" y="4343350"/>
            <a:ext cx="1440000" cy="14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3906" y="4344377"/>
            <a:ext cx="1440000" cy="14400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77093" y="408678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558143" y="403725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887319" y="398772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61051" y="3624377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542101" y="3619424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871277" y="3614471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78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D40000"/>
              </a:clrFrom>
              <a:clrTo>
                <a:srgbClr val="D4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133" y="759650"/>
            <a:ext cx="1800000" cy="240501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D40000"/>
              </a:clrFrom>
              <a:clrTo>
                <a:srgbClr val="D4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133" y="759650"/>
            <a:ext cx="1800000" cy="24050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D40000"/>
              </a:clrFrom>
              <a:clrTo>
                <a:srgbClr val="D4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5053" y="759650"/>
            <a:ext cx="1800000" cy="240501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D40000"/>
              </a:clrFrom>
              <a:clrTo>
                <a:srgbClr val="D4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9133" y="759650"/>
            <a:ext cx="1800000" cy="24050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D40000"/>
              </a:clrFrom>
              <a:clrTo>
                <a:srgbClr val="D4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093" y="3664415"/>
            <a:ext cx="1800000" cy="2405010"/>
          </a:xfrm>
          <a:prstGeom prst="rect">
            <a:avLst/>
          </a:prstGeom>
        </p:spPr>
      </p:pic>
      <p:pic>
        <p:nvPicPr>
          <p:cNvPr id="14" name="Obrázek 13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D40000"/>
              </a:clrFrom>
              <a:clrTo>
                <a:srgbClr val="D4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5150" y="3654509"/>
            <a:ext cx="1800000" cy="240501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277093" y="522155"/>
            <a:ext cx="11520000" cy="5789718"/>
            <a:chOff x="8786833" y="-6027167"/>
            <a:chExt cx="11520000" cy="5789718"/>
          </a:xfrm>
        </p:grpSpPr>
        <p:sp>
          <p:nvSpPr>
            <p:cNvPr id="2" name="Obdélník 1"/>
            <p:cNvSpPr/>
            <p:nvPr/>
          </p:nvSpPr>
          <p:spPr>
            <a:xfrm>
              <a:off x="8786833" y="-6012308"/>
              <a:ext cx="2880000" cy="28800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11666833" y="-6017261"/>
              <a:ext cx="2880000" cy="28800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4546833" y="-6022214"/>
              <a:ext cx="2880000" cy="28800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17426833" y="-6027167"/>
              <a:ext cx="2880000" cy="28800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8786833" y="-3117449"/>
              <a:ext cx="2880000" cy="28800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11666833" y="-3122402"/>
              <a:ext cx="2880000" cy="28800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14546833" y="-3127355"/>
              <a:ext cx="2880000" cy="28800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17426833" y="-3132308"/>
              <a:ext cx="2880000" cy="28800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4" name="Obrázek 33"/>
          <p:cNvPicPr>
            <a:picLocks noChangeAspect="1"/>
          </p:cNvPicPr>
          <p:nvPr/>
        </p:nvPicPr>
        <p:blipFill>
          <a:blip r:embed="rId8" cstate="print">
            <a:clrChange>
              <a:clrFrom>
                <a:srgbClr val="D40000"/>
              </a:clrFrom>
              <a:clrTo>
                <a:srgbClr val="D4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7093" y="3664415"/>
            <a:ext cx="1800000" cy="2405011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9" cstate="print">
            <a:clrChange>
              <a:clrFrom>
                <a:srgbClr val="D40000"/>
              </a:clrFrom>
              <a:clrTo>
                <a:srgbClr val="D4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9036" y="3639650"/>
            <a:ext cx="1800000" cy="2405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988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bdélník 30"/>
          <p:cNvSpPr/>
          <p:nvPr/>
        </p:nvSpPr>
        <p:spPr>
          <a:xfrm>
            <a:off x="2437366" y="341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597093" y="341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916820" y="53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757093" y="341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8916820" y="3417014"/>
            <a:ext cx="2160000" cy="28800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0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6820" y="569196"/>
            <a:ext cx="2160273" cy="284781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1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77093" y="53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37366" y="53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597093" y="53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77093" y="341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757093" y="53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8916820" y="341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2437092" y="537014"/>
            <a:ext cx="2159727" cy="28800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2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596819" y="537014"/>
            <a:ext cx="2160274" cy="28800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3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437092" y="3417014"/>
            <a:ext cx="2159454" cy="284781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7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76820" y="3449196"/>
            <a:ext cx="2159725" cy="284781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6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596272" y="3449196"/>
            <a:ext cx="2125462" cy="2815636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8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792452" y="3449196"/>
            <a:ext cx="2124368" cy="2815636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9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721734" y="537014"/>
            <a:ext cx="2195086" cy="28800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4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8952178" y="569196"/>
            <a:ext cx="2124641" cy="284781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5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839788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</a:t>
            </a:r>
            <a:r>
              <a:rPr lang="cs-CZ" sz="3200" b="1" dirty="0" smtClean="0"/>
              <a:t>obrázků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93520" y="1986970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93520" y="3221410"/>
            <a:ext cx="9509760" cy="17516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Dotyková obrazovka, připojená k PC</a:t>
            </a:r>
          </a:p>
          <a:p>
            <a:r>
              <a:rPr lang="cs-CZ" dirty="0" smtClean="0"/>
              <a:t>Didaktický kufřík - KUMUČ (pastelky, nůžky)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určený k procvičení počítání  od 1 do </a:t>
            </a:r>
            <a:r>
              <a:rPr lang="cs-CZ" dirty="0" smtClean="0"/>
              <a:t>9i</a:t>
            </a:r>
            <a:r>
              <a:rPr lang="cs-CZ" dirty="0"/>
              <a:t>.</a:t>
            </a:r>
          </a:p>
          <a:p>
            <a:r>
              <a:rPr lang="cs-CZ" dirty="0"/>
              <a:t>Na </a:t>
            </a:r>
            <a:r>
              <a:rPr lang="cs-CZ" dirty="0" smtClean="0"/>
              <a:t>každém snímku děti počítají kolik má beruška puntíků. Potom hledají kostičku se stejným počtem puntíků a číslovku, která počtu odpovídá. </a:t>
            </a:r>
            <a:endParaRPr lang="cs-CZ" dirty="0"/>
          </a:p>
          <a:p>
            <a:r>
              <a:rPr lang="cs-CZ" dirty="0" smtClean="0"/>
              <a:t>Součástí materiálu jsou pracovní listy, které obsahují berušky, kostky i číslovky odpovídající těm v prezentaci. Děti si je mohou vybarvit a vystřihnout a pracovat tak společně s kamarádem u dotykové obrazovky.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Špatná odpověď při dotyku zesvětlá. Po dotyku na správnou odpověď ty špatné zmizí úplně.</a:t>
            </a:r>
          </a:p>
          <a:p>
            <a:r>
              <a:rPr lang="cs-CZ" dirty="0" smtClean="0"/>
              <a:t>Pracovní listy jsou určeny k tisku, při prezentaci se nezobrazují. Jsou bez animací.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Vzdělávací oblast – DÍTĚ A JEHO PSYCHIKA (PSYCHOLOGICKÁ)</a:t>
            </a:r>
          </a:p>
          <a:p>
            <a:r>
              <a:rPr lang="cs-CZ" dirty="0"/>
              <a:t> Vzdělávací podoblast – Poznávací schopnosti – Základní matematické, početní a číselné pojmy a operace</a:t>
            </a:r>
          </a:p>
          <a:p>
            <a:r>
              <a:rPr lang="cs-CZ" dirty="0"/>
              <a:t>Dosažené konkretizované výstupy – orientovat se v číselné řadě; chápat číslo jako počet prvků; chápat jednoduché souvislosti; nacházet znaky společné či </a:t>
            </a:r>
            <a:r>
              <a:rPr lang="cs-CZ" dirty="0" smtClean="0"/>
              <a:t>rozdílné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451</Words>
  <Application>Microsoft Office PowerPoint</Application>
  <PresentationFormat>Širokoúhlá obrazovka</PresentationFormat>
  <Paragraphs>109</Paragraphs>
  <Slides>16</Slides>
  <Notes>1</Notes>
  <HiddenSlides>3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Aharoni</vt:lpstr>
      <vt:lpstr>Arial</vt:lpstr>
      <vt:lpstr>Century Gothic</vt:lpstr>
      <vt:lpstr>Sheer Green 16x9</vt:lpstr>
      <vt:lpstr>Kostky, puntíky a čísla</vt:lpstr>
      <vt:lpstr>          NAŠI KAMARÁDI SKŘÍTKOVÉ          PRŮVODCI VZDĚLÁVACÍMI OBLASTMI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Použitý zdroj obrázků 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2015-06-22T15:03:50Z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