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0"/>
  </p:notesMasterIdLst>
  <p:handoutMasterIdLst>
    <p:handoutMasterId r:id="rId21"/>
  </p:handoutMasterIdLst>
  <p:sldIdLst>
    <p:sldId id="304" r:id="rId3"/>
    <p:sldId id="309" r:id="rId4"/>
    <p:sldId id="310" r:id="rId5"/>
    <p:sldId id="316" r:id="rId6"/>
    <p:sldId id="317" r:id="rId7"/>
    <p:sldId id="318" r:id="rId8"/>
    <p:sldId id="319" r:id="rId9"/>
    <p:sldId id="313" r:id="rId10"/>
    <p:sldId id="320" r:id="rId11"/>
    <p:sldId id="321" r:id="rId12"/>
    <p:sldId id="305" r:id="rId13"/>
    <p:sldId id="308" r:id="rId14"/>
    <p:sldId id="275" r:id="rId15"/>
    <p:sldId id="276" r:id="rId16"/>
    <p:sldId id="278" r:id="rId17"/>
    <p:sldId id="280" r:id="rId18"/>
    <p:sldId id="281" r:id="rId19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662BCAF4-F11F-4959-89E1-CC3ADDA2CC8B}">
          <p14:sldIdLst>
            <p14:sldId id="304"/>
            <p14:sldId id="309"/>
          </p14:sldIdLst>
        </p14:section>
        <p14:section name="číselné řady" id="{DB94E4E0-5BEB-411E-A107-242110408FAD}">
          <p14:sldIdLst>
            <p14:sldId id="310"/>
            <p14:sldId id="316"/>
            <p14:sldId id="317"/>
            <p14:sldId id="318"/>
            <p14:sldId id="319"/>
          </p14:sldIdLst>
        </p14:section>
        <p14:section name="kostky" id="{B6B60805-0A2F-4F62-B660-1E689183EFEE}">
          <p14:sldIdLst>
            <p14:sldId id="313"/>
            <p14:sldId id="320"/>
            <p14:sldId id="321"/>
          </p14:sldIdLst>
        </p14:section>
        <p14:section name="PL-k tisku" id="{16CA55CB-6297-49CC-8DF3-9A42BBB03AEF}">
          <p14:sldIdLst>
            <p14:sldId id="305"/>
            <p14:sldId id="308"/>
          </p14:sldIdLst>
        </p14:section>
        <p14:section name="popisy" id="{4491A3A5-2D98-4803-9565-90AB9C3B3DA8}">
          <p14:sldIdLst>
            <p14:sldId id="275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0000"/>
    <a:srgbClr val="B6D3E9"/>
    <a:srgbClr val="B5C9DA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31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14" y="-63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77195"/>
            <a:ext cx="5438140" cy="335024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>
                <a:solidFill>
                  <a:srgbClr val="404040"/>
                </a:solidFill>
              </a:rPr>
              <a:pPr/>
              <a:t>1</a:t>
            </a:fld>
            <a:endParaRPr lang="cs-CZ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891873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5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1215884"/>
            <a:ext cx="9601200" cy="1904337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Řady puntíků a čísel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4520" y="3056021"/>
            <a:ext cx="2495704" cy="3492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483676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14460" y="1505939"/>
            <a:ext cx="2537187" cy="324663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459" y="1416770"/>
            <a:ext cx="2438565" cy="34126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00074" y="1396960"/>
            <a:ext cx="2428845" cy="33990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17422" y="1416223"/>
            <a:ext cx="2448140" cy="34260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9299" y="1371600"/>
            <a:ext cx="2495704" cy="34926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	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</a:t>
            </a:r>
            <a:r>
              <a:rPr lang="cs-CZ" sz="4400" b="1" dirty="0" smtClean="0">
                <a:solidFill>
                  <a:schemeClr val="accent5"/>
                </a:solidFill>
              </a:rPr>
              <a:t>NAŠI KAMARÁDI SKŘÍTKOVÉ</a:t>
            </a:r>
            <a:r>
              <a:rPr lang="cs-CZ" sz="4000" dirty="0" smtClean="0">
                <a:solidFill>
                  <a:schemeClr val="accent5"/>
                </a:solidFill>
              </a:rPr>
              <a:t/>
            </a:r>
            <a:br>
              <a:rPr lang="cs-CZ" sz="4000" dirty="0" smtClean="0">
                <a:solidFill>
                  <a:schemeClr val="accent5"/>
                </a:solidFill>
              </a:rPr>
            </a:br>
            <a:r>
              <a:rPr lang="cs-CZ" sz="4000" dirty="0" smtClean="0">
                <a:solidFill>
                  <a:schemeClr val="accent5"/>
                </a:solidFill>
              </a:rPr>
              <a:t>         </a:t>
            </a:r>
            <a:r>
              <a:rPr lang="cs-CZ" sz="2700" dirty="0" smtClean="0">
                <a:solidFill>
                  <a:schemeClr val="accent5"/>
                </a:solidFill>
              </a:rPr>
              <a:t>PRŮVODCI VZDĚLÁVACÍMI OBLASTMI</a:t>
            </a:r>
            <a:endParaRPr lang="cs-CZ" sz="2700" dirty="0">
              <a:solidFill>
                <a:schemeClr val="accent5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03418" y="4731467"/>
            <a:ext cx="21175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Dítě </a:t>
            </a:r>
            <a:r>
              <a:rPr lang="cs-CZ" dirty="0" smtClean="0">
                <a:solidFill>
                  <a:prstClr val="black"/>
                </a:solidFill>
              </a:rPr>
              <a:t>a svět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125865" y="4748647"/>
            <a:ext cx="21210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Dítě a </a:t>
            </a:r>
            <a:r>
              <a:rPr lang="cs-CZ" dirty="0" smtClean="0">
                <a:solidFill>
                  <a:prstClr val="black"/>
                </a:solidFill>
              </a:rPr>
              <a:t>společnost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550423" y="4731467"/>
            <a:ext cx="20284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Dítě </a:t>
            </a:r>
            <a:r>
              <a:rPr lang="cs-CZ" dirty="0" smtClean="0">
                <a:solidFill>
                  <a:prstClr val="black"/>
                </a:solidFill>
              </a:rPr>
              <a:t>a ten druhý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9882313" y="4748647"/>
            <a:ext cx="18966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Dítě a </a:t>
            </a:r>
            <a:r>
              <a:rPr lang="cs-CZ" dirty="0" smtClean="0">
                <a:solidFill>
                  <a:prstClr val="black"/>
                </a:solidFill>
              </a:rPr>
              <a:t>jeho tělo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30736" y="4734886"/>
            <a:ext cx="1854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Dítě a jeho psychika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194894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74338" y="1642099"/>
            <a:ext cx="1260000" cy="126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  <a:latin typeface="+mj-lt"/>
                <a:cs typeface="Aharoni" panose="02010803020104030203" pitchFamily="2" charset="-79"/>
              </a:rPr>
              <a:t>1</a:t>
            </a:r>
            <a:endParaRPr lang="cs-CZ" sz="8000" b="1" dirty="0">
              <a:solidFill>
                <a:srgbClr val="00206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532731" y="1642099"/>
            <a:ext cx="1260000" cy="126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  <a:latin typeface="+mj-lt"/>
                <a:cs typeface="Aharoni" panose="02010803020104030203" pitchFamily="2" charset="-79"/>
              </a:rPr>
              <a:t>2</a:t>
            </a:r>
            <a:endParaRPr lang="cs-CZ" sz="8000" b="1" dirty="0">
              <a:solidFill>
                <a:srgbClr val="00206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4391124" y="1640759"/>
            <a:ext cx="1260000" cy="126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  <a:latin typeface="+mj-lt"/>
                <a:cs typeface="Aharoni" panose="02010803020104030203" pitchFamily="2" charset="-79"/>
              </a:rPr>
              <a:t>3</a:t>
            </a:r>
            <a:endParaRPr lang="cs-CZ" sz="8000" b="1" dirty="0">
              <a:solidFill>
                <a:srgbClr val="00206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9966303" y="1614511"/>
            <a:ext cx="1260000" cy="126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  <a:latin typeface="+mj-lt"/>
                <a:cs typeface="Aharoni" panose="02010803020104030203" pitchFamily="2" charset="-79"/>
              </a:rPr>
              <a:t>6</a:t>
            </a:r>
            <a:endParaRPr lang="cs-CZ" sz="8000" b="1" dirty="0">
              <a:solidFill>
                <a:srgbClr val="00206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249517" y="1640759"/>
            <a:ext cx="1260000" cy="126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  <a:latin typeface="+mj-lt"/>
                <a:cs typeface="Aharoni" panose="02010803020104030203" pitchFamily="2" charset="-79"/>
              </a:rPr>
              <a:t>4</a:t>
            </a:r>
            <a:endParaRPr lang="cs-CZ" sz="8000" b="1" dirty="0">
              <a:solidFill>
                <a:srgbClr val="00206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8107910" y="1640759"/>
            <a:ext cx="1260000" cy="126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  <a:latin typeface="+mj-lt"/>
                <a:cs typeface="Aharoni" panose="02010803020104030203" pitchFamily="2" charset="-79"/>
              </a:rPr>
              <a:t>5</a:t>
            </a:r>
            <a:endParaRPr lang="cs-CZ" sz="8000" b="1" dirty="0">
              <a:solidFill>
                <a:srgbClr val="00206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978569" y="247837"/>
            <a:ext cx="8249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Která číslovka následuje?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74338" y="4864835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1</a:t>
            </a:r>
            <a:endParaRPr lang="cs-CZ" sz="6000" dirty="0">
              <a:solidFill>
                <a:schemeClr val="bg1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8799899" y="3964835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2</a:t>
            </a:r>
            <a:endParaRPr lang="cs-CZ" sz="6000" dirty="0">
              <a:solidFill>
                <a:schemeClr val="bg1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0461273" y="4977278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3</a:t>
            </a:r>
            <a:endParaRPr lang="cs-CZ" sz="6000" dirty="0">
              <a:solidFill>
                <a:schemeClr val="bg1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609517" y="3496089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4</a:t>
            </a:r>
            <a:endParaRPr lang="cs-CZ" sz="6000" dirty="0">
              <a:solidFill>
                <a:schemeClr val="bg1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228753" y="3624008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5</a:t>
            </a:r>
            <a:endParaRPr lang="cs-CZ" sz="6000" dirty="0">
              <a:solidFill>
                <a:schemeClr val="bg1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419135" y="4019435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6</a:t>
            </a:r>
            <a:endParaRPr lang="cs-CZ" sz="6000" dirty="0">
              <a:solidFill>
                <a:schemeClr val="bg1"/>
              </a:solidFill>
              <a:latin typeface="+mj-lt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55204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-3.7037E-7 L 0.4694 -0.32708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464" y="-163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500"/>
                            </p:stCondLst>
                            <p:childTnLst>
                              <p:par>
                                <p:cTn id="42" presetID="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500"/>
                            </p:stCondLst>
                            <p:childTnLst>
                              <p:par>
                                <p:cTn id="4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54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3" grpId="0" animBg="1"/>
      <p:bldP spid="33" grpId="1" animBg="1"/>
      <p:bldP spid="33" grpId="2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74338" y="1642099"/>
            <a:ext cx="1260000" cy="126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>
                <a:solidFill>
                  <a:srgbClr val="002060"/>
                </a:solidFill>
                <a:latin typeface="+mj-lt"/>
                <a:cs typeface="Aharoni" panose="02010803020104030203" pitchFamily="2" charset="-79"/>
              </a:rPr>
              <a:t>6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2532731" y="1642099"/>
            <a:ext cx="1260000" cy="126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  <a:latin typeface="+mj-lt"/>
                <a:cs typeface="Aharoni" panose="02010803020104030203" pitchFamily="2" charset="-79"/>
              </a:rPr>
              <a:t>5</a:t>
            </a:r>
            <a:endParaRPr lang="cs-CZ" sz="8000" b="1" dirty="0">
              <a:solidFill>
                <a:srgbClr val="00206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4391124" y="1640759"/>
            <a:ext cx="1260000" cy="126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  <a:latin typeface="+mj-lt"/>
                <a:cs typeface="Aharoni" panose="02010803020104030203" pitchFamily="2" charset="-79"/>
              </a:rPr>
              <a:t>4</a:t>
            </a:r>
            <a:endParaRPr lang="cs-CZ" sz="8000" b="1" dirty="0">
              <a:solidFill>
                <a:srgbClr val="00206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9966303" y="1614511"/>
            <a:ext cx="1260000" cy="126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>
                <a:solidFill>
                  <a:srgbClr val="002060"/>
                </a:solidFill>
                <a:latin typeface="+mj-lt"/>
                <a:cs typeface="Aharoni" panose="02010803020104030203" pitchFamily="2" charset="-79"/>
              </a:rPr>
              <a:t>1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6249517" y="1640759"/>
            <a:ext cx="1260000" cy="126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  <a:latin typeface="+mj-lt"/>
                <a:cs typeface="Aharoni" panose="02010803020104030203" pitchFamily="2" charset="-79"/>
              </a:rPr>
              <a:t>3</a:t>
            </a:r>
            <a:endParaRPr lang="cs-CZ" sz="8000" b="1" dirty="0">
              <a:solidFill>
                <a:srgbClr val="00206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8107910" y="1640759"/>
            <a:ext cx="1260000" cy="126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  <a:latin typeface="+mj-lt"/>
                <a:cs typeface="Aharoni" panose="02010803020104030203" pitchFamily="2" charset="-79"/>
              </a:rPr>
              <a:t>2</a:t>
            </a:r>
            <a:endParaRPr lang="cs-CZ" sz="8000" b="1" dirty="0">
              <a:solidFill>
                <a:srgbClr val="00206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978569" y="247837"/>
            <a:ext cx="8249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Která číslovka následuje?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575234" y="3733083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6</a:t>
            </a:r>
            <a:endParaRPr lang="cs-CZ" sz="6000" dirty="0">
              <a:solidFill>
                <a:schemeClr val="bg1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9019926" y="4995208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2</a:t>
            </a:r>
            <a:endParaRPr lang="cs-CZ" sz="6000" dirty="0">
              <a:solidFill>
                <a:schemeClr val="bg1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928761" y="4992518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3</a:t>
            </a:r>
            <a:endParaRPr lang="cs-CZ" sz="6000" dirty="0">
              <a:solidFill>
                <a:schemeClr val="bg1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939786" y="3820177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4</a:t>
            </a:r>
            <a:endParaRPr lang="cs-CZ" sz="6000" dirty="0">
              <a:solidFill>
                <a:schemeClr val="bg1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9966303" y="3433590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5</a:t>
            </a:r>
            <a:endParaRPr lang="cs-CZ" sz="6000" dirty="0">
              <a:solidFill>
                <a:schemeClr val="bg1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304338" y="3433467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xmlns="" val="5810756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-3.7037E-6 L 0.73112 -0.23726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549" y="-118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500"/>
                            </p:stCondLst>
                            <p:childTnLst>
                              <p:par>
                                <p:cTn id="42" presetID="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500"/>
                            </p:stCondLst>
                            <p:childTnLst>
                              <p:par>
                                <p:cTn id="4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54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3" grpId="0" animBg="1"/>
      <p:bldP spid="33" grpId="1" animBg="1"/>
      <p:bldP spid="33" grpId="2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74338" y="1642099"/>
            <a:ext cx="1260000" cy="126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  <a:latin typeface="+mj-lt"/>
                <a:cs typeface="Aharoni" panose="02010803020104030203" pitchFamily="2" charset="-79"/>
              </a:rPr>
              <a:t>1</a:t>
            </a:r>
            <a:endParaRPr lang="cs-CZ" sz="8000" b="1" dirty="0">
              <a:solidFill>
                <a:srgbClr val="00206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532731" y="1642099"/>
            <a:ext cx="1260000" cy="126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  <a:latin typeface="+mj-lt"/>
                <a:cs typeface="Aharoni" panose="02010803020104030203" pitchFamily="2" charset="-79"/>
              </a:rPr>
              <a:t>2</a:t>
            </a:r>
            <a:endParaRPr lang="cs-CZ" sz="8000" b="1" dirty="0">
              <a:solidFill>
                <a:srgbClr val="00206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4391124" y="1640759"/>
            <a:ext cx="1260000" cy="126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  <a:latin typeface="+mj-lt"/>
                <a:cs typeface="Aharoni" panose="02010803020104030203" pitchFamily="2" charset="-79"/>
              </a:rPr>
              <a:t>3</a:t>
            </a:r>
            <a:endParaRPr lang="cs-CZ" sz="8000" b="1" dirty="0">
              <a:solidFill>
                <a:srgbClr val="00206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6261419" y="1640759"/>
            <a:ext cx="1260000" cy="126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>
                <a:solidFill>
                  <a:srgbClr val="002060"/>
                </a:solidFill>
                <a:latin typeface="+mj-lt"/>
                <a:cs typeface="Aharoni" panose="02010803020104030203" pitchFamily="2" charset="-79"/>
              </a:rPr>
              <a:t>4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9954401" y="1640759"/>
            <a:ext cx="1260000" cy="126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  <a:latin typeface="+mj-lt"/>
                <a:cs typeface="Aharoni" panose="02010803020104030203" pitchFamily="2" charset="-79"/>
              </a:rPr>
              <a:t>6</a:t>
            </a:r>
            <a:endParaRPr lang="cs-CZ" sz="8000" b="1" dirty="0">
              <a:solidFill>
                <a:srgbClr val="00206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8107910" y="1640759"/>
            <a:ext cx="1260000" cy="126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  <a:latin typeface="+mj-lt"/>
                <a:cs typeface="Aharoni" panose="02010803020104030203" pitchFamily="2" charset="-79"/>
              </a:rPr>
              <a:t>5</a:t>
            </a:r>
            <a:endParaRPr lang="cs-CZ" sz="8000" b="1" dirty="0">
              <a:solidFill>
                <a:srgbClr val="00206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978569" y="247837"/>
            <a:ext cx="8249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Která číslovka v řadě chybí?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0404401" y="3704029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1</a:t>
            </a:r>
            <a:endParaRPr lang="cs-CZ" sz="6000" dirty="0">
              <a:solidFill>
                <a:schemeClr val="bg1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651124" y="3449204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2</a:t>
            </a:r>
            <a:endParaRPr lang="cs-CZ" sz="6000" dirty="0">
              <a:solidFill>
                <a:schemeClr val="bg1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14596" y="4154029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3</a:t>
            </a:r>
            <a:endParaRPr lang="cs-CZ" sz="6000" dirty="0">
              <a:solidFill>
                <a:schemeClr val="bg1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192799" y="3799566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6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2082731" y="5491656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5</a:t>
            </a:r>
            <a:endParaRPr lang="cs-CZ" sz="6000" dirty="0">
              <a:solidFill>
                <a:schemeClr val="bg1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027762" y="3953673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7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9504401" y="5054029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xmlns="" val="10626667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3.7037E-6 L -0.25144 -0.47153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78" y="-23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500"/>
                            </p:stCondLst>
                            <p:childTnLst>
                              <p:par>
                                <p:cTn id="42" presetID="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500"/>
                            </p:stCondLst>
                            <p:childTnLst>
                              <p:par>
                                <p:cTn id="4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1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2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54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16" grpId="0" animBg="1"/>
      <p:bldP spid="33" grpId="0" animBg="1"/>
      <p:bldP spid="33" grpId="1" animBg="1"/>
      <p:bldP spid="33" grpId="2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74338" y="1642099"/>
            <a:ext cx="1260000" cy="126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  <a:latin typeface="+mj-lt"/>
                <a:cs typeface="Aharoni" panose="02010803020104030203" pitchFamily="2" charset="-79"/>
              </a:rPr>
              <a:t>3</a:t>
            </a:r>
            <a:endParaRPr lang="cs-CZ" sz="8000" b="1" dirty="0">
              <a:solidFill>
                <a:srgbClr val="00206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532731" y="1642099"/>
            <a:ext cx="1260000" cy="126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  <a:latin typeface="+mj-lt"/>
                <a:cs typeface="Aharoni" panose="02010803020104030203" pitchFamily="2" charset="-79"/>
              </a:rPr>
              <a:t>4</a:t>
            </a:r>
            <a:endParaRPr lang="cs-CZ" sz="8000" b="1" dirty="0">
              <a:solidFill>
                <a:srgbClr val="00206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261419" y="1640759"/>
            <a:ext cx="1260000" cy="126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  <a:latin typeface="+mj-lt"/>
                <a:cs typeface="Aharoni" panose="02010803020104030203" pitchFamily="2" charset="-79"/>
              </a:rPr>
              <a:t>6</a:t>
            </a:r>
            <a:endParaRPr lang="cs-CZ" sz="8000" b="1" dirty="0">
              <a:solidFill>
                <a:srgbClr val="00206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4391124" y="1635598"/>
            <a:ext cx="1260000" cy="126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  <a:latin typeface="+mj-lt"/>
                <a:cs typeface="Aharoni" panose="02010803020104030203" pitchFamily="2" charset="-79"/>
              </a:rPr>
              <a:t>5</a:t>
            </a:r>
            <a:endParaRPr lang="cs-CZ" sz="8000" b="1" dirty="0">
              <a:solidFill>
                <a:srgbClr val="00206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9954401" y="1640759"/>
            <a:ext cx="1260000" cy="126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  <a:latin typeface="+mj-lt"/>
                <a:cs typeface="Aharoni" panose="02010803020104030203" pitchFamily="2" charset="-79"/>
              </a:rPr>
              <a:t>8</a:t>
            </a:r>
            <a:endParaRPr lang="cs-CZ" sz="8000" b="1" dirty="0">
              <a:solidFill>
                <a:srgbClr val="00206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8107910" y="1640759"/>
            <a:ext cx="1260000" cy="126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  <a:latin typeface="+mj-lt"/>
                <a:cs typeface="Aharoni" panose="02010803020104030203" pitchFamily="2" charset="-79"/>
              </a:rPr>
              <a:t>7</a:t>
            </a:r>
            <a:endParaRPr lang="cs-CZ" sz="8000" b="1" dirty="0">
              <a:solidFill>
                <a:srgbClr val="00206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978569" y="247837"/>
            <a:ext cx="8249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2060"/>
                </a:solidFill>
              </a:rPr>
              <a:t>Která číslovka v řadě chybí?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441419" y="3851248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1</a:t>
            </a:r>
            <a:endParaRPr lang="cs-CZ" sz="6000" dirty="0">
              <a:solidFill>
                <a:schemeClr val="bg1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941124" y="3851248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2</a:t>
            </a:r>
            <a:endParaRPr lang="cs-CZ" sz="6000" dirty="0">
              <a:solidFill>
                <a:schemeClr val="bg1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9227625" y="5454685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3</a:t>
            </a:r>
            <a:endParaRPr lang="cs-CZ" sz="6000" dirty="0">
              <a:solidFill>
                <a:schemeClr val="bg1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0400880" y="4028324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6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8433317" y="3401248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4</a:t>
            </a:r>
            <a:endParaRPr lang="cs-CZ" sz="6000" dirty="0">
              <a:solidFill>
                <a:schemeClr val="bg1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60591" y="3401248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7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1858138" y="5267389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5</a:t>
            </a:r>
            <a:endParaRPr lang="cs-CZ" sz="6000" dirty="0">
              <a:solidFill>
                <a:schemeClr val="bg1"/>
              </a:solidFill>
              <a:latin typeface="+mj-lt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358697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-4.81481E-6 L 0.22617 -0.50254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302" y="-25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500"/>
                            </p:stCondLst>
                            <p:childTnLst>
                              <p:par>
                                <p:cTn id="42" presetID="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500"/>
                            </p:stCondLst>
                            <p:childTnLst>
                              <p:par>
                                <p:cTn id="4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1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2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54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16" grpId="0" animBg="1"/>
      <p:bldP spid="33" grpId="0" animBg="1"/>
      <p:bldP spid="33" grpId="1" animBg="1"/>
      <p:bldP spid="33" grpId="2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74338" y="1642099"/>
            <a:ext cx="1260000" cy="126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  <a:latin typeface="+mj-lt"/>
                <a:cs typeface="Aharoni" panose="02010803020104030203" pitchFamily="2" charset="-79"/>
              </a:rPr>
              <a:t>9</a:t>
            </a:r>
            <a:endParaRPr lang="cs-CZ" sz="8000" b="1" dirty="0">
              <a:solidFill>
                <a:srgbClr val="00206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9966303" y="1621787"/>
            <a:ext cx="1260000" cy="126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  <a:latin typeface="+mj-lt"/>
                <a:cs typeface="Aharoni" panose="02010803020104030203" pitchFamily="2" charset="-79"/>
              </a:rPr>
              <a:t>4</a:t>
            </a:r>
            <a:endParaRPr lang="cs-CZ" sz="8000" b="1" dirty="0">
              <a:solidFill>
                <a:srgbClr val="00206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4391124" y="1640759"/>
            <a:ext cx="1260000" cy="126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  <a:latin typeface="+mj-lt"/>
                <a:cs typeface="Aharoni" panose="02010803020104030203" pitchFamily="2" charset="-79"/>
              </a:rPr>
              <a:t>7</a:t>
            </a:r>
            <a:endParaRPr lang="cs-CZ" sz="8000" b="1" dirty="0">
              <a:solidFill>
                <a:srgbClr val="00206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532731" y="1621787"/>
            <a:ext cx="1260000" cy="126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  <a:latin typeface="+mj-lt"/>
                <a:cs typeface="Aharoni" panose="02010803020104030203" pitchFamily="2" charset="-79"/>
              </a:rPr>
              <a:t>8</a:t>
            </a:r>
            <a:endParaRPr lang="cs-CZ" sz="8000" b="1" dirty="0">
              <a:solidFill>
                <a:srgbClr val="00206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249517" y="1640759"/>
            <a:ext cx="1260000" cy="126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  <a:latin typeface="+mj-lt"/>
                <a:cs typeface="Aharoni" panose="02010803020104030203" pitchFamily="2" charset="-79"/>
              </a:rPr>
              <a:t>6</a:t>
            </a:r>
            <a:endParaRPr lang="cs-CZ" sz="8000" b="1" dirty="0">
              <a:solidFill>
                <a:srgbClr val="00206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8107910" y="1640759"/>
            <a:ext cx="1260000" cy="1260000"/>
          </a:xfrm>
          <a:prstGeom prst="rect">
            <a:avLst/>
          </a:prstGeom>
          <a:solidFill>
            <a:srgbClr val="B6D3E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2060"/>
                </a:solidFill>
                <a:latin typeface="+mj-lt"/>
                <a:cs typeface="Aharoni" panose="02010803020104030203" pitchFamily="2" charset="-79"/>
              </a:rPr>
              <a:t>5</a:t>
            </a:r>
            <a:endParaRPr lang="cs-CZ" sz="8000" b="1" dirty="0">
              <a:solidFill>
                <a:srgbClr val="002060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978569" y="247837"/>
            <a:ext cx="8249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2060"/>
                </a:solidFill>
              </a:rPr>
              <a:t>Která číslovka v řadě chybí?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897340" y="3980765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6</a:t>
            </a:r>
            <a:endParaRPr lang="cs-CZ" sz="6000" dirty="0">
              <a:solidFill>
                <a:schemeClr val="bg1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391420" y="5355861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2</a:t>
            </a:r>
            <a:endParaRPr lang="cs-CZ" sz="6000" dirty="0">
              <a:solidFill>
                <a:schemeClr val="bg1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712731" y="3959913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3</a:t>
            </a:r>
            <a:endParaRPr lang="cs-CZ" sz="6000" dirty="0">
              <a:solidFill>
                <a:schemeClr val="bg1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653097" y="3530765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4</a:t>
            </a:r>
            <a:endParaRPr lang="cs-CZ" sz="6000" dirty="0">
              <a:solidFill>
                <a:schemeClr val="bg1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0850880" y="3918906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5</a:t>
            </a:r>
            <a:endParaRPr lang="cs-CZ" sz="6000" dirty="0">
              <a:solidFill>
                <a:schemeClr val="bg1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74338" y="3530765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7</a:t>
            </a:r>
            <a:endParaRPr lang="cs-CZ" sz="6000" dirty="0">
              <a:solidFill>
                <a:schemeClr val="bg1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9318183" y="5122733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1</a:t>
            </a:r>
            <a:endParaRPr lang="cs-CZ" sz="6000" dirty="0">
              <a:solidFill>
                <a:schemeClr val="bg1"/>
              </a:solidFill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8383123" y="3456153"/>
            <a:ext cx="900000" cy="90000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rtlCol="0" anchor="ctr">
            <a:noAutofit/>
          </a:bodyPr>
          <a:lstStyle/>
          <a:p>
            <a:pPr algn="ctr"/>
            <a:r>
              <a:rPr lang="cs-CZ" sz="6000" dirty="0" smtClean="0">
                <a:solidFill>
                  <a:schemeClr val="bg1"/>
                </a:solidFill>
                <a:latin typeface="+mj-lt"/>
                <a:cs typeface="Aharoni" panose="02010803020104030203" pitchFamily="2" charset="-79"/>
              </a:rPr>
              <a:t>8</a:t>
            </a:r>
            <a:endParaRPr lang="cs-CZ" sz="6000" dirty="0">
              <a:solidFill>
                <a:schemeClr val="bg1"/>
              </a:solidFill>
              <a:latin typeface="+mj-lt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7406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4.44444E-6 L -0.46576 -0.24282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294" y="-121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500"/>
                            </p:stCondLst>
                            <p:childTnLst>
                              <p:par>
                                <p:cTn id="42" presetID="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500"/>
                            </p:stCondLst>
                            <p:childTnLst>
                              <p:par>
                                <p:cTn id="4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1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2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7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8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54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16" grpId="0" animBg="1"/>
      <p:bldP spid="17" grpId="0" animBg="1"/>
      <p:bldP spid="33" grpId="0" animBg="1"/>
      <p:bldP spid="33" grpId="1" animBg="1"/>
      <p:bldP spid="33" grpId="2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Obrázek 16">
            <a:hlinkClick r:id="" action="ppaction://noaction" highlightClick="1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4712" y="1550759"/>
            <a:ext cx="1440000" cy="1440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76605" y="1550759"/>
            <a:ext cx="1440000" cy="1440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5261" y="1550759"/>
            <a:ext cx="1440000" cy="1440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83097" y="1550759"/>
            <a:ext cx="1440000" cy="1440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80933" y="1550759"/>
            <a:ext cx="1440000" cy="1440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78769" y="1550759"/>
            <a:ext cx="1440000" cy="1440000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978569" y="247837"/>
            <a:ext cx="8249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Která kostka patří do řady?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34" name="Obrázek 33">
            <a:hlinkClick r:id="" action="ppaction://noaction" highlightClick="1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77154" y="3743573"/>
            <a:ext cx="1080000" cy="1080000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44712" y="3731593"/>
            <a:ext cx="1080000" cy="1080000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60933" y="3743573"/>
            <a:ext cx="1080000" cy="1080000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2270" y="4481396"/>
            <a:ext cx="1080000" cy="108000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8491" y="3731593"/>
            <a:ext cx="1080000" cy="1080000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93375" y="4481396"/>
            <a:ext cx="1080000" cy="1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89169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33333E-6 L 0.31224 -0.2912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12" y="-14560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0" dur="indefinite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5" dur="indefinite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6" dur="indefinite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1" dur="indefinit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2" dur="indefinite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7" dur="indefinit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8" dur="indefinite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Obrázek 16">
            <a:hlinkClick r:id="" action="ppaction://noaction" highlightClick="1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4712" y="1550759"/>
            <a:ext cx="1440000" cy="1440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76605" y="1550759"/>
            <a:ext cx="1440000" cy="1440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5261" y="1550759"/>
            <a:ext cx="1440000" cy="1440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83097" y="1550759"/>
            <a:ext cx="1440000" cy="1440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80933" y="1550759"/>
            <a:ext cx="1440000" cy="1440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78769" y="1550759"/>
            <a:ext cx="1440000" cy="1440000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978569" y="247837"/>
            <a:ext cx="8249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Která kostka patří do řady?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44712" y="3731593"/>
            <a:ext cx="1080000" cy="1080000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60933" y="3743573"/>
            <a:ext cx="1080000" cy="1080000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2270" y="4481396"/>
            <a:ext cx="1080000" cy="108000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8491" y="3731593"/>
            <a:ext cx="1080000" cy="1080000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93375" y="4481396"/>
            <a:ext cx="1080000" cy="1080000"/>
          </a:xfrm>
          <a:prstGeom prst="rect">
            <a:avLst/>
          </a:prstGeom>
        </p:spPr>
      </p:pic>
      <p:pic>
        <p:nvPicPr>
          <p:cNvPr id="34" name="Obrázek 33">
            <a:hlinkClick r:id="" action="ppaction://noaction" highlightClick="1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77154" y="3743573"/>
            <a:ext cx="1080000" cy="1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57371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2.96296E-6 L -0.625 -0.29468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250" y="-14745"/>
                                    </p:animMotion>
                                  </p:childTnLst>
                                </p:cTn>
                              </p:par>
                              <p:par>
                                <p:cTn id="3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500"/>
                            </p:stCondLst>
                            <p:childTnLst>
                              <p:par>
                                <p:cTn id="3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7" dur="indefinit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8" dur="indefinite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Obrázek 16">
            <a:hlinkClick r:id="" action="ppaction://noaction" highlightClick="1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65945" y="1550759"/>
            <a:ext cx="1440000" cy="1440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7425" y="1550759"/>
            <a:ext cx="1440000" cy="1440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50241" y="1550759"/>
            <a:ext cx="1440000" cy="1440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34537" y="1550759"/>
            <a:ext cx="1440000" cy="1440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18833" y="1550759"/>
            <a:ext cx="1440000" cy="1440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3129" y="1550759"/>
            <a:ext cx="1440000" cy="1440000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978569" y="247837"/>
            <a:ext cx="8249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Která kostka patří do řady?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44712" y="3731593"/>
            <a:ext cx="1080000" cy="1080000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57385" y="4481396"/>
            <a:ext cx="1080000" cy="1080000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2270" y="4481396"/>
            <a:ext cx="1080000" cy="108000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8491" y="3731593"/>
            <a:ext cx="1080000" cy="1080000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60933" y="3731593"/>
            <a:ext cx="1080000" cy="1080000"/>
          </a:xfrm>
          <a:prstGeom prst="rect">
            <a:avLst/>
          </a:prstGeom>
        </p:spPr>
      </p:pic>
      <p:pic>
        <p:nvPicPr>
          <p:cNvPr id="34" name="Obrázek 33">
            <a:hlinkClick r:id="" action="ppaction://noaction" highlightClick="1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77154" y="3743573"/>
            <a:ext cx="1080000" cy="1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81236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3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3.33333E-6 L -0.30925 -0.2919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69" y="-14606"/>
                                    </p:animMotion>
                                  </p:childTnLst>
                                </p:cTn>
                              </p:par>
                              <p:par>
                                <p:cTn id="3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500"/>
                            </p:stCondLst>
                            <p:childTnLst>
                              <p:par>
                                <p:cTn id="3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7" dur="indefinit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8" dur="indefinite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18055" y="4344377"/>
            <a:ext cx="1440000" cy="1440000"/>
          </a:xfrm>
          <a:prstGeom prst="rect">
            <a:avLst/>
          </a:prstGeom>
        </p:spPr>
      </p:pic>
      <p:pic>
        <p:nvPicPr>
          <p:cNvPr id="17" name="Obrázek 16">
            <a:hlinkClick r:id="" action="ppaction://noaction" highlightClick="1"/>
          </p:cNvPr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3871" y="1122737"/>
            <a:ext cx="1440000" cy="1440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04921" y="1122737"/>
            <a:ext cx="1440000" cy="1440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34097" y="1122737"/>
            <a:ext cx="1440000" cy="1440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6" cstate="print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3604" y="4343350"/>
            <a:ext cx="1440000" cy="1440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7" cstate="print">
            <a:clrChange>
              <a:clrFrom>
                <a:srgbClr val="FF0000"/>
              </a:clrFrom>
              <a:clrTo>
                <a:srgbClr val="FF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93906" y="4344377"/>
            <a:ext cx="1440000" cy="1440000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77093" y="408678"/>
            <a:ext cx="288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558143" y="403725"/>
            <a:ext cx="288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887319" y="398772"/>
            <a:ext cx="288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61051" y="3624377"/>
            <a:ext cx="288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542101" y="3619424"/>
            <a:ext cx="288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871277" y="3614471"/>
            <a:ext cx="288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3783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Obdélník 30"/>
          <p:cNvSpPr/>
          <p:nvPr/>
        </p:nvSpPr>
        <p:spPr>
          <a:xfrm>
            <a:off x="2437366" y="3417014"/>
            <a:ext cx="216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597093" y="3417014"/>
            <a:ext cx="216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8916820" y="537014"/>
            <a:ext cx="216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757093" y="3417014"/>
            <a:ext cx="216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8916820" y="3417014"/>
            <a:ext cx="2160000" cy="28800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cs-CZ" sz="13800" b="1" dirty="0" smtClean="0">
                <a:latin typeface="+mj-lt"/>
                <a:cs typeface="Aharoni" panose="02010803020104030203" pitchFamily="2" charset="-79"/>
              </a:rPr>
              <a:t>0</a:t>
            </a:r>
            <a:endParaRPr lang="cs-CZ" sz="138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76820" y="569196"/>
            <a:ext cx="2160273" cy="284781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cs-CZ" sz="13800" b="1" dirty="0" smtClean="0">
                <a:latin typeface="+mj-lt"/>
                <a:cs typeface="Aharoni" panose="02010803020104030203" pitchFamily="2" charset="-79"/>
              </a:rPr>
              <a:t>1</a:t>
            </a:r>
            <a:endParaRPr lang="cs-CZ" sz="138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77093" y="537014"/>
            <a:ext cx="216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437366" y="537014"/>
            <a:ext cx="216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597093" y="537014"/>
            <a:ext cx="216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77093" y="3417014"/>
            <a:ext cx="216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757093" y="537014"/>
            <a:ext cx="216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8916820" y="3417014"/>
            <a:ext cx="2160000" cy="288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2437092" y="537014"/>
            <a:ext cx="2159727" cy="28800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cs-CZ" sz="13800" b="1" dirty="0" smtClean="0">
                <a:latin typeface="+mj-lt"/>
                <a:cs typeface="Aharoni" panose="02010803020104030203" pitchFamily="2" charset="-79"/>
              </a:rPr>
              <a:t>2</a:t>
            </a:r>
            <a:endParaRPr lang="cs-CZ" sz="138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596819" y="537014"/>
            <a:ext cx="2160274" cy="28800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cs-CZ" sz="13800" b="1" dirty="0" smtClean="0">
                <a:latin typeface="+mj-lt"/>
                <a:cs typeface="Aharoni" panose="02010803020104030203" pitchFamily="2" charset="-79"/>
              </a:rPr>
              <a:t>3</a:t>
            </a:r>
            <a:endParaRPr lang="cs-CZ" sz="138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437092" y="3417014"/>
            <a:ext cx="2159454" cy="284781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cs-CZ" sz="13800" b="1" dirty="0" smtClean="0">
                <a:latin typeface="+mj-lt"/>
                <a:cs typeface="Aharoni" panose="02010803020104030203" pitchFamily="2" charset="-79"/>
              </a:rPr>
              <a:t>7</a:t>
            </a:r>
            <a:endParaRPr lang="cs-CZ" sz="138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76820" y="3449196"/>
            <a:ext cx="2159725" cy="284781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cs-CZ" sz="13800" b="1" dirty="0" smtClean="0">
                <a:latin typeface="+mj-lt"/>
                <a:cs typeface="Aharoni" panose="02010803020104030203" pitchFamily="2" charset="-79"/>
              </a:rPr>
              <a:t>6</a:t>
            </a:r>
            <a:endParaRPr lang="cs-CZ" sz="138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596272" y="3449196"/>
            <a:ext cx="2125462" cy="2815636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cs-CZ" sz="13800" b="1" dirty="0" smtClean="0">
                <a:latin typeface="+mj-lt"/>
                <a:cs typeface="Aharoni" panose="02010803020104030203" pitchFamily="2" charset="-79"/>
              </a:rPr>
              <a:t>8</a:t>
            </a:r>
            <a:endParaRPr lang="cs-CZ" sz="138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6792452" y="3449196"/>
            <a:ext cx="2124368" cy="2815636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cs-CZ" sz="13800" b="1" dirty="0" smtClean="0">
                <a:latin typeface="+mj-lt"/>
                <a:cs typeface="Aharoni" panose="02010803020104030203" pitchFamily="2" charset="-79"/>
              </a:rPr>
              <a:t>9</a:t>
            </a:r>
            <a:endParaRPr lang="cs-CZ" sz="138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721734" y="537014"/>
            <a:ext cx="2195086" cy="28800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cs-CZ" sz="13800" b="1" dirty="0" smtClean="0">
                <a:latin typeface="+mj-lt"/>
                <a:cs typeface="Aharoni" panose="02010803020104030203" pitchFamily="2" charset="-79"/>
              </a:rPr>
              <a:t>4</a:t>
            </a:r>
            <a:endParaRPr lang="cs-CZ" sz="13800" b="1" dirty="0">
              <a:latin typeface="+mj-lt"/>
              <a:cs typeface="Aharoni" panose="02010803020104030203" pitchFamily="2" charset="-79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8952178" y="569196"/>
            <a:ext cx="2124641" cy="284781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cs-CZ" sz="13800" b="1" dirty="0" smtClean="0">
                <a:latin typeface="+mj-lt"/>
                <a:cs typeface="Aharoni" panose="02010803020104030203" pitchFamily="2" charset="-79"/>
              </a:rPr>
              <a:t>5</a:t>
            </a:r>
            <a:endParaRPr lang="cs-CZ" sz="13800" b="1" dirty="0">
              <a:latin typeface="+mj-lt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97884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493520" y="1986970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/>
              <a:t>Materiály, pomůcky a technické vybavení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493520" y="3221410"/>
            <a:ext cx="9509760" cy="17516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Dotyková obrazovka, připojená k PC</a:t>
            </a:r>
          </a:p>
          <a:p>
            <a:r>
              <a:rPr lang="cs-CZ" dirty="0" smtClean="0"/>
              <a:t>Didaktický kufřík - KUMUČ (nůžky)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určený k procvičení počítání  od 1 do </a:t>
            </a:r>
            <a:r>
              <a:rPr lang="cs-CZ" dirty="0" smtClean="0"/>
              <a:t>9.</a:t>
            </a:r>
            <a:endParaRPr lang="cs-CZ" dirty="0"/>
          </a:p>
          <a:p>
            <a:r>
              <a:rPr lang="cs-CZ" dirty="0"/>
              <a:t>Na </a:t>
            </a:r>
            <a:r>
              <a:rPr lang="cs-CZ" dirty="0" smtClean="0"/>
              <a:t>každém snímku děti hledají číslovku nebo </a:t>
            </a:r>
            <a:r>
              <a:rPr lang="cs-CZ" dirty="0" smtClean="0"/>
              <a:t>kostku, </a:t>
            </a:r>
            <a:r>
              <a:rPr lang="cs-CZ" dirty="0" smtClean="0"/>
              <a:t>která v řadě chybí. </a:t>
            </a:r>
            <a:endParaRPr lang="cs-CZ" dirty="0"/>
          </a:p>
          <a:p>
            <a:r>
              <a:rPr lang="cs-CZ" dirty="0" smtClean="0"/>
              <a:t>Součástí materiálu jsou pracovní listy, které obsahují kostky i číslovky odpovídající těm v prezentaci. Děti si je mohou vybarvit a vystřihnout a pracovat tak společně s kamarádem u dotykové obrazovky.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Špatná odpověď při dotyku zesvětlá. Správná odpověď po dotyku doputuje na své místo.</a:t>
            </a:r>
          </a:p>
          <a:p>
            <a:r>
              <a:rPr lang="cs-CZ" dirty="0" smtClean="0"/>
              <a:t>Pracovní listy jsou určeny k tisku, při prezentaci se nezobrazují. Jsou bez animací.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Vzdělávací oblast – DÍTĚ A JEHO PSYCHIKA (PSYCHOLOGICKÁ)</a:t>
            </a:r>
          </a:p>
          <a:p>
            <a:r>
              <a:rPr lang="cs-CZ" dirty="0"/>
              <a:t> Vzdělávací podoblast – Poznávací schopnosti – Základní matematické, početní a číselné pojmy a operace</a:t>
            </a:r>
          </a:p>
          <a:p>
            <a:r>
              <a:rPr lang="cs-CZ" dirty="0"/>
              <a:t>Dosažené konkretizované výstupy – orientovat se v číselné řadě; chápat číslo jako počet prvků; chápat jednoduché </a:t>
            </a:r>
            <a:r>
              <a:rPr lang="cs-CZ" dirty="0" smtClean="0"/>
              <a:t>souvislosti.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428</Words>
  <Application>Microsoft Office PowerPoint</Application>
  <PresentationFormat>Vlastní</PresentationFormat>
  <Paragraphs>133</Paragraphs>
  <Slides>17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Sheer Green 16x9</vt:lpstr>
      <vt:lpstr>Řady puntíků a čísel</vt:lpstr>
      <vt:lpstr>          NAŠI KAMARÁDI SKŘÍTKOVÉ          PRŮVODCI VZDĚLÁVACÍMI OBLASTMI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Použitý zdroj obrázků </vt:lpstr>
      <vt:lpstr>Metodický postup</vt:lpstr>
      <vt:lpstr>Práce s interaktivním výukovým materiálem</vt:lpstr>
      <vt:lpstr>Prvky polytechnické výchovy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2015-06-22T15:39:11Z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