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3" r:id="rId5"/>
    <p:sldId id="282" r:id="rId6"/>
    <p:sldId id="284" r:id="rId7"/>
    <p:sldId id="285" r:id="rId8"/>
    <p:sldId id="275" r:id="rId9"/>
    <p:sldId id="276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3"/>
            <p14:sldId id="282"/>
          </p14:sldIdLst>
        </p14:section>
        <p14:section name="PL-omalovánky k tisku" id="{7A59CC5A-D38A-4467-99D8-0E6D83C664B9}">
          <p14:sldIdLst>
            <p14:sldId id="284"/>
            <p14:sldId id="285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80" d="100"/>
          <a:sy n="80" d="100"/>
        </p:scale>
        <p:origin x="12" y="-50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3.png"/><Relationship Id="rId7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5" Type="http://schemas.openxmlformats.org/officeDocument/2006/relationships/image" Target="../media/image28.png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 a jejich mláďata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Znáte život zvířátek?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1244" y="3284034"/>
            <a:ext cx="3909556" cy="300735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4706" y="2898499"/>
            <a:ext cx="2828940" cy="2121705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661191" y="4099083"/>
            <a:ext cx="1392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tele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6517" y="2825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37839" y="504965"/>
            <a:ext cx="274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jehně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730343" y="805543"/>
            <a:ext cx="2120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hříbě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60918" y="504965"/>
            <a:ext cx="3334208" cy="2500656"/>
          </a:xfrm>
          <a:prstGeom prst="rect">
            <a:avLst/>
          </a:prstGeom>
        </p:spPr>
      </p:pic>
      <p:pic>
        <p:nvPicPr>
          <p:cNvPr id="15" name="Picture 2" descr="Gascon Vep&amp;rcaron;ové, Chov, Zem&amp;ecaron;d&amp;ecaron;lství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193" t="3682" r="14031" b="198"/>
          <a:stretch/>
        </p:blipFill>
        <p:spPr bwMode="auto">
          <a:xfrm flipH="1">
            <a:off x="9377846" y="2898499"/>
            <a:ext cx="2468553" cy="2379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521111" y="5224277"/>
            <a:ext cx="2749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sele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3116" y="4099083"/>
            <a:ext cx="1133475" cy="1714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0343" y="1337648"/>
            <a:ext cx="1943100" cy="17145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347046">
            <a:off x="5408348" y="5383915"/>
            <a:ext cx="1005660" cy="15108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409" r="13301"/>
          <a:stretch/>
        </p:blipFill>
        <p:spPr>
          <a:xfrm>
            <a:off x="1010210" y="1074756"/>
            <a:ext cx="1749032" cy="1509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1.11111E-6 L -0.48502 0.356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58" y="178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1481E-6 L 0.56224 0.0930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12" y="465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0.4052 -0.2178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60" y="-10903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0.26107 0.0694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347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20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6517" y="2825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9" name="KOČKA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00" r="29428"/>
          <a:stretch/>
        </p:blipFill>
        <p:spPr>
          <a:xfrm>
            <a:off x="361268" y="2159097"/>
            <a:ext cx="1363638" cy="2183402"/>
          </a:xfrm>
          <a:prstGeom prst="rect">
            <a:avLst/>
          </a:prstGeom>
        </p:spPr>
      </p:pic>
      <p:pic>
        <p:nvPicPr>
          <p:cNvPr id="21" name="KOZA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87" t="21582" r="45363" b="11382"/>
          <a:stretch/>
        </p:blipFill>
        <p:spPr>
          <a:xfrm>
            <a:off x="6690843" y="2767204"/>
            <a:ext cx="2346460" cy="2532251"/>
          </a:xfrm>
          <a:prstGeom prst="rect">
            <a:avLst/>
          </a:prstGeom>
        </p:spPr>
      </p:pic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KDO </a:t>
            </a:r>
            <a:r>
              <a:rPr lang="cs-CZ" smtClean="0">
                <a:solidFill>
                  <a:schemeClr val="bg1"/>
                </a:solidFill>
              </a:rPr>
              <a:t>JSOU </a:t>
            </a:r>
            <a:r>
              <a:rPr lang="cs-CZ" smtClean="0">
                <a:solidFill>
                  <a:schemeClr val="bg1"/>
                </a:solidFill>
              </a:rPr>
              <a:t>RODIČE </a:t>
            </a:r>
            <a:r>
              <a:rPr lang="cs-CZ" dirty="0" smtClean="0">
                <a:solidFill>
                  <a:schemeClr val="bg1"/>
                </a:solidFill>
              </a:rPr>
              <a:t>TĚCHTO MLÁĎAT?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3" name="nutrie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208"/>
          <a:stretch/>
        </p:blipFill>
        <p:spPr>
          <a:xfrm>
            <a:off x="9037303" y="4342499"/>
            <a:ext cx="2346993" cy="1697912"/>
          </a:xfrm>
          <a:prstGeom prst="rect">
            <a:avLst/>
          </a:prstGeom>
        </p:spPr>
      </p:pic>
      <p:pic>
        <p:nvPicPr>
          <p:cNvPr id="24" name="holub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468" t="20339" r="19478" b="24068"/>
          <a:stretch/>
        </p:blipFill>
        <p:spPr>
          <a:xfrm rot="1842958">
            <a:off x="9226150" y="1251487"/>
            <a:ext cx="2396757" cy="1739240"/>
          </a:xfrm>
          <a:prstGeom prst="rect">
            <a:avLst/>
          </a:prstGeom>
        </p:spPr>
      </p:pic>
      <p:pic>
        <p:nvPicPr>
          <p:cNvPr id="25" name="DANEK" descr="Dan&amp;ccaron;í Mladých, Kitz, Dan&amp;ecaron;k Evropský, Dan&amp;ecaron;k, Ko&amp;zcaron;ešina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380" r="7864" b="12188"/>
          <a:stretch/>
        </p:blipFill>
        <p:spPr bwMode="auto">
          <a:xfrm>
            <a:off x="2280060" y="3518740"/>
            <a:ext cx="1927814" cy="2885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KUŘE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315" t="6709" r="30000" b="19459"/>
          <a:stretch/>
        </p:blipFill>
        <p:spPr>
          <a:xfrm rot="21361170">
            <a:off x="4656720" y="5104714"/>
            <a:ext cx="1783706" cy="1632879"/>
          </a:xfrm>
          <a:prstGeom prst="rect">
            <a:avLst/>
          </a:prstGeom>
        </p:spPr>
      </p:pic>
      <p:pic>
        <p:nvPicPr>
          <p:cNvPr id="27" name="KACHNA" descr="Rozkošný, Zví&amp;rcaron;e, Dít&amp;ecaron;, Zobák, Pták, Roztomilý, Kachna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949" t="31578" r="45906" b="31950"/>
          <a:stretch/>
        </p:blipFill>
        <p:spPr bwMode="auto">
          <a:xfrm>
            <a:off x="4214586" y="1928775"/>
            <a:ext cx="1889112" cy="134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97255" y="1879038"/>
            <a:ext cx="1043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KOČKA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14174" y="3341404"/>
            <a:ext cx="1041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DANĚK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025473" y="3912407"/>
            <a:ext cx="97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NUTRIE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246350" y="1879038"/>
            <a:ext cx="1092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HOLUB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624749" y="4776668"/>
            <a:ext cx="1201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SLEPICE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29876" y="1694372"/>
            <a:ext cx="1201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KACHNA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99435" y="2767204"/>
            <a:ext cx="982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KOZA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0969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6517" y="2825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81000" y="598714"/>
            <a:ext cx="1114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Kde je dobře zvířátkům…………..?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81747" y="4428524"/>
            <a:ext cx="2868104" cy="1909082"/>
          </a:xfrm>
          <a:prstGeom prst="rect">
            <a:avLst/>
          </a:prstGeom>
          <a:ln w="57150">
            <a:solidFill>
              <a:srgbClr val="92D05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4269923"/>
            <a:ext cx="2764972" cy="1827474"/>
          </a:xfrm>
          <a:prstGeom prst="rect">
            <a:avLst/>
          </a:prstGeom>
          <a:ln w="57150">
            <a:solidFill>
              <a:srgbClr val="92D05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2909" y="1177711"/>
            <a:ext cx="1843063" cy="2457418"/>
          </a:xfrm>
          <a:prstGeom prst="rect">
            <a:avLst/>
          </a:prstGeom>
          <a:ln w="57150">
            <a:solidFill>
              <a:srgbClr val="92D050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2779" y="4269923"/>
            <a:ext cx="2803409" cy="186601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71370" y="964474"/>
            <a:ext cx="2966229" cy="19743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0782" y="940372"/>
            <a:ext cx="2759069" cy="2069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4546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3.33333E-6 L -0.2707 0.398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29" y="1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96296E-6 L -0.64284 0.05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48" y="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81481E-6 L 0.34115 0.096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57" y="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6517" y="2825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9807" y="861178"/>
            <a:ext cx="3962113" cy="24763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1960" y="4399022"/>
            <a:ext cx="3818398" cy="19091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6374" y="3235544"/>
            <a:ext cx="1767736" cy="3186903"/>
          </a:xfrm>
          <a:prstGeom prst="rect">
            <a:avLst/>
          </a:prstGeom>
        </p:spPr>
      </p:pic>
      <p:pic>
        <p:nvPicPr>
          <p:cNvPr id="1026" name="Picture 2" descr="Holub, Pták, Zví&amp;rcaron;e, Holubice, M&amp;ecaron;sto, Pruhy, Stojíc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54412">
            <a:off x="9082251" y="524766"/>
            <a:ext cx="2897178" cy="211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0430" y="343084"/>
            <a:ext cx="3737462" cy="36849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9468" y="2920827"/>
            <a:ext cx="2782097" cy="345736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402706" y="75136"/>
            <a:ext cx="2752938" cy="367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mláďátka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0560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6517" y="2825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364814" y="4333723"/>
            <a:ext cx="3636340" cy="20965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83685" y="3916227"/>
            <a:ext cx="3807962" cy="2713173"/>
          </a:xfrm>
          <a:prstGeom prst="rect">
            <a:avLst/>
          </a:prstGeom>
        </p:spPr>
      </p:pic>
      <p:pic>
        <p:nvPicPr>
          <p:cNvPr id="1028" name="Picture 4" descr="Pes, Pup, Št&amp;ecaron;n&amp;ecaron;, Labrador, Laborato&amp;rcaron;, Zví&amp;rcaron;ata, Pejse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01853" y="3489847"/>
            <a:ext cx="2223032" cy="302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02706" y="75136"/>
            <a:ext cx="2752938" cy="367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Vybarvi zvířátka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12231" y="950692"/>
            <a:ext cx="1560525" cy="281334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21840" y="1212001"/>
            <a:ext cx="1554630" cy="239173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040971" y="621648"/>
            <a:ext cx="1514213" cy="23295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060103" y="1347696"/>
            <a:ext cx="1514213" cy="232955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710" y="693713"/>
            <a:ext cx="2387317" cy="2500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338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406732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9142" y="2660741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9142" y="3895182"/>
            <a:ext cx="9509760" cy="1302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(pastelky)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1604203"/>
          </a:xfrm>
        </p:spPr>
        <p:txBody>
          <a:bodyPr>
            <a:normAutofit/>
          </a:bodyPr>
          <a:lstStyle/>
          <a:p>
            <a:r>
              <a:rPr lang="cs-CZ" dirty="0" smtClean="0"/>
              <a:t>Děti si prohlubují znalosti o domácích zvířatech – kdo je čí mládě, kde které zvířátko bydlí. Při prezentaci dětem povídáme o životě na statku. </a:t>
            </a:r>
          </a:p>
          <a:p>
            <a:r>
              <a:rPr lang="cs-CZ" dirty="0" smtClean="0"/>
              <a:t>Děti vyprávějí vlastní zážitky s domácími nebo hospodářskými zvířaty.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28264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4060853"/>
            <a:ext cx="9509760" cy="15475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800" b="1" dirty="0" smtClean="0"/>
              <a:t>1. snímek </a:t>
            </a:r>
            <a:r>
              <a:rPr lang="cs-CZ" sz="1800" dirty="0" smtClean="0"/>
              <a:t>– mládě se po dotyku přesune k matce, popis zmizí.  </a:t>
            </a:r>
            <a:r>
              <a:rPr lang="cs-CZ" sz="1800" b="1" dirty="0" smtClean="0"/>
              <a:t>2. snímek</a:t>
            </a:r>
            <a:r>
              <a:rPr lang="cs-CZ" sz="1800" dirty="0" smtClean="0"/>
              <a:t> – po dotyku se objeví text (název rodiče zobrazeného mláděte) </a:t>
            </a:r>
            <a:r>
              <a:rPr lang="cs-CZ" sz="1800" b="1" dirty="0" smtClean="0"/>
              <a:t>3. snímek </a:t>
            </a:r>
            <a:r>
              <a:rPr lang="cs-CZ" sz="1800" dirty="0" smtClean="0"/>
              <a:t>– po dotyku se zvířátka přesunou do domečků – slepice do kurníku, husy k rybníku a ovečky na louku. </a:t>
            </a:r>
            <a:r>
              <a:rPr lang="cs-CZ" sz="1800" b="1" dirty="0" smtClean="0"/>
              <a:t>4 ,5. </a:t>
            </a:r>
            <a:r>
              <a:rPr lang="cs-CZ" sz="1800" b="1" dirty="0" smtClean="0"/>
              <a:t>snímek </a:t>
            </a:r>
            <a:r>
              <a:rPr lang="cs-CZ" sz="1800" dirty="0" smtClean="0"/>
              <a:t>– omalovánky, jsou určeny k tisku, při prezentaci se nezobrazují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DÍTĚ A JAHO PSYCHIKA (PSYCHOLOGICKÁ)</a:t>
            </a:r>
          </a:p>
          <a:p>
            <a:r>
              <a:rPr lang="cs-CZ" dirty="0"/>
              <a:t>Podoblasti POZNÁVACÍ SCHOPNOSTI – Tvořivost, vynalézavost, fantazie</a:t>
            </a:r>
          </a:p>
          <a:p>
            <a:r>
              <a:rPr lang="cs-CZ" dirty="0"/>
              <a:t>Dosažené konkretizované výstupy – spontánně vyprávět zážitky ze svého okolí, z různých vyprávění, co dítě prožilo příjemného nebo nepříjemného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50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Zvířata a jejich mláďata</vt:lpstr>
      <vt:lpstr>Snímek 2</vt:lpstr>
      <vt:lpstr>KDO JSOU RODIČE TĚCHTO MLÁĎAT?</vt:lpstr>
      <vt:lpstr>Snímek 4</vt:lpstr>
      <vt:lpstr>Snímek 5</vt:lpstr>
      <vt:lpstr>Snímek 6</vt:lpstr>
      <vt:lpstr>Použitý zdroj obrázků</vt:lpstr>
      <vt:lpstr>Metodický postup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2015-06-22T18:11:14Z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