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72" r:id="rId3"/>
    <p:sldId id="287" r:id="rId4"/>
    <p:sldId id="273" r:id="rId5"/>
    <p:sldId id="289" r:id="rId6"/>
    <p:sldId id="290" r:id="rId7"/>
    <p:sldId id="291" r:id="rId8"/>
    <p:sldId id="297" r:id="rId9"/>
    <p:sldId id="300" r:id="rId10"/>
    <p:sldId id="302" r:id="rId11"/>
    <p:sldId id="301" r:id="rId12"/>
    <p:sldId id="275" r:id="rId13"/>
    <p:sldId id="277" r:id="rId14"/>
    <p:sldId id="276" r:id="rId15"/>
    <p:sldId id="278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první poslední" id="{B6707796-E6B6-457E-A385-D5A3BB8693D5}">
          <p14:sldIdLst>
            <p14:sldId id="287"/>
            <p14:sldId id="273"/>
            <p14:sldId id="289"/>
            <p14:sldId id="290"/>
          </p14:sldIdLst>
        </p14:section>
        <p14:section name="orientace" id="{47924F3A-0F1B-4CAA-88FA-D2AA4FB230A6}">
          <p14:sldIdLst>
            <p14:sldId id="291"/>
            <p14:sldId id="297"/>
            <p14:sldId id="300"/>
            <p14:sldId id="302"/>
            <p14:sldId id="301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79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A08"/>
    <a:srgbClr val="007F00"/>
    <a:srgbClr val="FFC700"/>
    <a:srgbClr val="E00202"/>
    <a:srgbClr val="0000FF"/>
    <a:srgbClr val="7F007F"/>
    <a:srgbClr val="F0FAFF"/>
    <a:srgbClr val="CCECFF"/>
    <a:srgbClr val="3A3B3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1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2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22.png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26.png"/><Relationship Id="rId9" Type="http://schemas.openxmlformats.org/officeDocument/2006/relationships/image" Target="../media/image30.png"/><Relationship Id="rId1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6.png"/><Relationship Id="rId7" Type="http://schemas.openxmlformats.org/officeDocument/2006/relationships/image" Target="../media/image2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35.png"/><Relationship Id="rId4" Type="http://schemas.microsoft.com/office/2007/relationships/hdphoto" Target="../media/hdphoto1.wdp"/><Relationship Id="rId9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6.png"/><Relationship Id="rId7" Type="http://schemas.openxmlformats.org/officeDocument/2006/relationships/image" Target="../media/image3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15.png"/><Relationship Id="rId5" Type="http://schemas.openxmlformats.org/officeDocument/2006/relationships/image" Target="../media/image33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Doprava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Prostorová</a:t>
            </a:r>
            <a:r>
              <a:rPr lang="cs-CZ" sz="2400" b="1" i="0" dirty="0" smtClean="0"/>
              <a:t> orientace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-1" y="5763409"/>
            <a:ext cx="12191999" cy="110265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cxnSp>
        <p:nvCxnSpPr>
          <p:cNvPr id="38" name="Přímá spojnice 37"/>
          <p:cNvCxnSpPr/>
          <p:nvPr/>
        </p:nvCxnSpPr>
        <p:spPr>
          <a:xfrm flipV="1">
            <a:off x="215153" y="6282466"/>
            <a:ext cx="882127" cy="107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1624405" y="6303981"/>
            <a:ext cx="968188" cy="107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313355" y="6293224"/>
            <a:ext cx="106500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4776395" y="6303981"/>
            <a:ext cx="11295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6540649" y="6314738"/>
            <a:ext cx="96818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8122024" y="6282466"/>
            <a:ext cx="1054249" cy="107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9907793" y="6303981"/>
            <a:ext cx="1011219" cy="107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6" descr="Cadillac, Oldtimer, Veterán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4901" y="4989531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Porsche, Automobil, Aut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8193293" y="4906159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0" descr="Ford Mustang, Auto, Závodní Aut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899" y="4911538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ovéPole 47"/>
          <p:cNvSpPr txBox="1"/>
          <p:nvPr/>
        </p:nvSpPr>
        <p:spPr>
          <a:xfrm>
            <a:off x="2033195" y="4679577"/>
            <a:ext cx="987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PRVNÍ</a:t>
            </a:r>
            <a:endParaRPr lang="cs-CZ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5511800" y="546100"/>
            <a:ext cx="2306983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prstClr val="black"/>
                </a:solidFill>
              </a:defRPr>
            </a:lvl1pPr>
          </a:lstStyle>
          <a:p>
            <a:r>
              <a:rPr lang="cs-CZ" dirty="0">
                <a:latin typeface="Calibri" panose="020F0502020204030204" pitchFamily="34" charset="0"/>
              </a:rPr>
              <a:t>Které auto jede </a:t>
            </a:r>
            <a:r>
              <a:rPr lang="cs-CZ" dirty="0" smtClean="0">
                <a:latin typeface="Calibri" panose="020F0502020204030204" pitchFamily="34" charset="0"/>
              </a:rPr>
              <a:t>první?</a:t>
            </a:r>
            <a:endParaRPr lang="cs-CZ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63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-1" y="5763409"/>
            <a:ext cx="12191999" cy="110265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cxnSp>
        <p:nvCxnSpPr>
          <p:cNvPr id="38" name="Přímá spojnice 37"/>
          <p:cNvCxnSpPr/>
          <p:nvPr/>
        </p:nvCxnSpPr>
        <p:spPr>
          <a:xfrm flipV="1">
            <a:off x="215153" y="6282466"/>
            <a:ext cx="882127" cy="107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1624405" y="6303981"/>
            <a:ext cx="968188" cy="107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313355" y="6293224"/>
            <a:ext cx="106500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4776395" y="6303981"/>
            <a:ext cx="11295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6540649" y="6314738"/>
            <a:ext cx="96818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8122024" y="6282466"/>
            <a:ext cx="1054249" cy="107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9907793" y="6303981"/>
            <a:ext cx="1011219" cy="107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6" descr="Cadillac, Oldtimer, Veterán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62711" y="4989531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Porsche, Automobil, Aut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90818" y="4906159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0" descr="Ford Mustang, Auto, Závodní Aut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8286" y="4911538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ovéPole 48"/>
          <p:cNvSpPr txBox="1"/>
          <p:nvPr/>
        </p:nvSpPr>
        <p:spPr>
          <a:xfrm>
            <a:off x="9430758" y="4972814"/>
            <a:ext cx="1348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prstClr val="black"/>
                </a:solidFill>
                <a:latin typeface="Calibri" panose="020F0502020204030204" pitchFamily="34" charset="0"/>
              </a:rPr>
              <a:t>POSLEDNÍ</a:t>
            </a:r>
            <a:endParaRPr lang="cs-CZ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5511800" y="546100"/>
            <a:ext cx="2610224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prstClr val="black"/>
                </a:solidFill>
              </a:defRPr>
            </a:lvl1pPr>
          </a:lstStyle>
          <a:p>
            <a:r>
              <a:rPr lang="cs-CZ" dirty="0">
                <a:latin typeface="Calibri" panose="020F0502020204030204" pitchFamily="34" charset="0"/>
              </a:rPr>
              <a:t>Které auto jede </a:t>
            </a:r>
            <a:r>
              <a:rPr lang="cs-CZ" dirty="0" smtClean="0">
                <a:latin typeface="Calibri" panose="020F0502020204030204" pitchFamily="34" charset="0"/>
              </a:rPr>
              <a:t>poslední?</a:t>
            </a:r>
            <a:endParaRPr lang="cs-CZ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000">
            <a:off x="1528784" y="1027335"/>
            <a:ext cx="7241844" cy="362092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903686" y="595084"/>
            <a:ext cx="3240314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prstClr val="black"/>
                </a:solidFill>
              </a:defRPr>
            </a:lvl1pPr>
          </a:lstStyle>
          <a:p>
            <a:r>
              <a:rPr lang="cs-CZ" b="1" dirty="0" smtClean="0">
                <a:latin typeface="Calibri" panose="020F0502020204030204" pitchFamily="34" charset="0"/>
              </a:rPr>
              <a:t>Jakou barvu má první vagonek?</a:t>
            </a:r>
            <a:endParaRPr lang="cs-CZ" b="1" dirty="0">
              <a:latin typeface="Calibri" panose="020F0502020204030204" pitchFamily="34" charset="0"/>
            </a:endParaRPr>
          </a:p>
        </p:txBody>
      </p:sp>
      <p:sp>
        <p:nvSpPr>
          <p:cNvPr id="2" name="Ovál 1"/>
          <p:cNvSpPr/>
          <p:nvPr/>
        </p:nvSpPr>
        <p:spPr>
          <a:xfrm>
            <a:off x="10279380" y="3275946"/>
            <a:ext cx="1143000" cy="1143000"/>
          </a:xfrm>
          <a:prstGeom prst="ellipse">
            <a:avLst/>
          </a:prstGeom>
          <a:solidFill>
            <a:srgbClr val="7F00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0279380" y="4739205"/>
            <a:ext cx="1143000" cy="1143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0279380" y="1812687"/>
            <a:ext cx="1143000" cy="1143000"/>
          </a:xfrm>
          <a:prstGeom prst="ellipse">
            <a:avLst/>
          </a:prstGeom>
          <a:solidFill>
            <a:srgbClr val="E0020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29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9" grpId="1" animBg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000">
            <a:off x="1528784" y="1027335"/>
            <a:ext cx="7241844" cy="362092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903686" y="595084"/>
            <a:ext cx="3499394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prstClr val="black"/>
                </a:solidFill>
              </a:defRPr>
            </a:lvl1pPr>
          </a:lstStyle>
          <a:p>
            <a:r>
              <a:rPr lang="cs-CZ" b="1" dirty="0" smtClean="0">
                <a:latin typeface="Calibri" panose="020F0502020204030204" pitchFamily="34" charset="0"/>
              </a:rPr>
              <a:t>Jakou barvu má poslední vagonek?</a:t>
            </a:r>
            <a:endParaRPr lang="cs-CZ" b="1" dirty="0">
              <a:latin typeface="Calibri" panose="020F0502020204030204" pitchFamily="34" charset="0"/>
            </a:endParaRPr>
          </a:p>
        </p:txBody>
      </p:sp>
      <p:sp>
        <p:nvSpPr>
          <p:cNvPr id="2" name="Ovál 1"/>
          <p:cNvSpPr/>
          <p:nvPr/>
        </p:nvSpPr>
        <p:spPr>
          <a:xfrm>
            <a:off x="10279380" y="3275946"/>
            <a:ext cx="1143000" cy="1143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0279380" y="4739205"/>
            <a:ext cx="1143000" cy="1143000"/>
          </a:xfrm>
          <a:prstGeom prst="ellipse">
            <a:avLst/>
          </a:prstGeom>
          <a:solidFill>
            <a:srgbClr val="E0020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0279380" y="1812687"/>
            <a:ext cx="1143000" cy="1143000"/>
          </a:xfrm>
          <a:prstGeom prst="ellipse">
            <a:avLst/>
          </a:prstGeom>
          <a:solidFill>
            <a:srgbClr val="7F007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27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mph" presetSubtype="0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000">
            <a:off x="1528784" y="1027335"/>
            <a:ext cx="7241844" cy="362092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739951" y="595084"/>
            <a:ext cx="344735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prstClr val="black"/>
                </a:solidFill>
              </a:defRPr>
            </a:lvl1pPr>
          </a:lstStyle>
          <a:p>
            <a:r>
              <a:rPr lang="cs-CZ" b="1" dirty="0" smtClean="0">
                <a:latin typeface="Calibri" panose="020F0502020204030204" pitchFamily="34" charset="0"/>
              </a:rPr>
              <a:t>Pojede vlak doprava nebo doleva?</a:t>
            </a:r>
            <a:endParaRPr lang="cs-CZ" b="1" dirty="0">
              <a:latin typeface="Calibri" panose="020F0502020204030204" pitchFamily="34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8168640" y="255747"/>
            <a:ext cx="1143000" cy="1143000"/>
          </a:xfrm>
          <a:prstGeom prst="ellipse">
            <a:avLst/>
          </a:prstGeom>
          <a:solidFill>
            <a:srgbClr val="FFCA08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072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2.96296E-6 L -0.8388 -0.0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940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ECFF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9483" y="1181905"/>
            <a:ext cx="2179441" cy="1147612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153484" y="304101"/>
            <a:ext cx="7456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Označ dopravní prostředky, které se pohybují směrem doprava.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4" name="Picture 4" descr="Auto, Malé, Ford, Vozidlo, Doprav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2405" y="2416922"/>
            <a:ext cx="1353366" cy="74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Traktor, Zemědělství, Farma, Kombaj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49934" y="1785777"/>
            <a:ext cx="1582222" cy="105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Nákladní Auto, Červená, 18-Kolář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79" b="21334"/>
          <a:stretch/>
        </p:blipFill>
        <p:spPr bwMode="auto">
          <a:xfrm>
            <a:off x="845738" y="2655634"/>
            <a:ext cx="2889698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Trenér, Autobus, Červená, Doprav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7908" y="5625948"/>
            <a:ext cx="1824349" cy="93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Nákladní Auto, Doprava, Těžkých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3992" y="4029759"/>
            <a:ext cx="1697297" cy="106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2" descr="Titanic, Loď, Člun, Parník, Legenda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296"/>
          <a:stretch/>
        </p:blipFill>
        <p:spPr bwMode="auto">
          <a:xfrm>
            <a:off x="9227391" y="5394941"/>
            <a:ext cx="2606898" cy="1169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4" descr="Motorka, Rychle, Rychlost, Spo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295" y="4199408"/>
            <a:ext cx="1427514" cy="116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6" descr="Letecké Společnosti, Dopravní Letou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73554">
            <a:off x="2528742" y="1019602"/>
            <a:ext cx="2207392" cy="111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944" y="1305180"/>
            <a:ext cx="1734216" cy="1086594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39088" y="1092275"/>
            <a:ext cx="1715276" cy="88980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34330" y="3834443"/>
            <a:ext cx="1127541" cy="931983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2" t="14510" r="6263" b="23116"/>
          <a:stretch/>
        </p:blipFill>
        <p:spPr>
          <a:xfrm>
            <a:off x="6698517" y="2591289"/>
            <a:ext cx="1584819" cy="110937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3180" y="4141363"/>
            <a:ext cx="1813410" cy="949207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7609885" y="304101"/>
            <a:ext cx="1041317" cy="913755"/>
          </a:xfrm>
          <a:prstGeom prst="rect">
            <a:avLst/>
          </a:prstGeom>
          <a:solidFill>
            <a:srgbClr val="F0FA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2800" b="1">
                <a:solidFill>
                  <a:srgbClr val="002060"/>
                </a:solidFill>
              </a:defRPr>
            </a:lvl1pPr>
          </a:lstStyle>
          <a:p>
            <a:pPr algn="ctr"/>
            <a:r>
              <a:rPr lang="cs-CZ" sz="5400" dirty="0"/>
              <a:t>?</a:t>
            </a:r>
          </a:p>
        </p:txBody>
      </p:sp>
      <p:pic>
        <p:nvPicPr>
          <p:cNvPr id="12" name="Picture 28" descr="Vrtulník, Rotory, Létání, Vozidlo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6948">
            <a:off x="8889011" y="3386872"/>
            <a:ext cx="1465619" cy="101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8079" y="3639626"/>
            <a:ext cx="1297066" cy="78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5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ECFF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53484" y="304101"/>
            <a:ext cx="7456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Označ dopravní prostředky, které se pohybují směrem doleva.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1" name="Picture 26" descr="Letecké Společnosti, Dopravní Letou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73554">
            <a:off x="9496920" y="1381969"/>
            <a:ext cx="2207392" cy="111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09885" y="304101"/>
            <a:ext cx="1041317" cy="913755"/>
          </a:xfrm>
          <a:prstGeom prst="rect">
            <a:avLst/>
          </a:prstGeom>
          <a:solidFill>
            <a:srgbClr val="F0FA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2800" b="1">
                <a:solidFill>
                  <a:srgbClr val="002060"/>
                </a:solidFill>
              </a:defRPr>
            </a:lvl1pPr>
          </a:lstStyle>
          <a:p>
            <a:pPr algn="ctr"/>
            <a:r>
              <a:rPr lang="cs-CZ" sz="5400" dirty="0"/>
              <a:t>?</a:t>
            </a:r>
          </a:p>
        </p:txBody>
      </p:sp>
      <p:pic>
        <p:nvPicPr>
          <p:cNvPr id="12" name="Picture 28" descr="Vrtulník, Rotory, Létání, Vozid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6948">
            <a:off x="2686272" y="2763372"/>
            <a:ext cx="1465619" cy="101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0" descr="Horkovzdušný Balón, Bublina, Barvitý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8333" b="97778" l="27917" r="72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37" t="15733" r="24529" b="603"/>
          <a:stretch/>
        </p:blipFill>
        <p:spPr bwMode="auto">
          <a:xfrm>
            <a:off x="5165385" y="2335740"/>
            <a:ext cx="1470116" cy="187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vojplošník, &amp;Ccaron;ervená, K&amp;rcaron;ídla, Letectví, Plátno, Trup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6417" y="1135098"/>
            <a:ext cx="2493300" cy="12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hinook, Boeing, Ch-47 Chinook, Ch-47, Vrtulník, Ra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94229" y="1789571"/>
            <a:ext cx="2368708" cy="118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Roviny, Hydroplán, Letoun, Letadla, Doprava, Cestovní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5501" y="3908916"/>
            <a:ext cx="2241936" cy="112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Letadla, Let, Otá&amp;ccaron;ení, Letoun, Doprava, Roviny, Létání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712" y="1314962"/>
            <a:ext cx="2026607" cy="127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4" descr="Motorka, Rychle, Rychlost, Spor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84719" y="4964115"/>
            <a:ext cx="1427514" cy="116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2" t="14510" r="6263" b="23116"/>
          <a:stretch/>
        </p:blipFill>
        <p:spPr>
          <a:xfrm>
            <a:off x="3635630" y="3883026"/>
            <a:ext cx="1584819" cy="110937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145" y="3273047"/>
            <a:ext cx="1297066" cy="78026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20008" y="3186280"/>
            <a:ext cx="1561216" cy="846472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493712" y="4649116"/>
            <a:ext cx="2224954" cy="139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55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6" name="Picture 30" descr="Horkovzdušný Balón, Bublina, Barvitý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8333" b="97778" l="27917" r="72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37" t="15733" r="24529" b="603"/>
          <a:stretch/>
        </p:blipFill>
        <p:spPr bwMode="auto">
          <a:xfrm>
            <a:off x="406094" y="585319"/>
            <a:ext cx="1766389" cy="225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6" descr="Letecké Společnosti, Dopravní Letou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06923">
            <a:off x="322571" y="4039766"/>
            <a:ext cx="4230564" cy="213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8" descr="Vrtulník, Rotory, Létání, Vozidl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81902">
            <a:off x="8776652" y="4141532"/>
            <a:ext cx="24860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vojplošník, &amp;Ccaron;ervená, K&amp;rcaron;ídla, Letectví, Plátno, Trup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16229">
            <a:off x="3181870" y="698526"/>
            <a:ext cx="3071087" cy="153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hinook, Boeing, Ch-47 Chinook, Ch-47, Vrtulník, Ra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4605" y="2582430"/>
            <a:ext cx="2990681" cy="149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oviny, Hydroplán, Letoun, Letadla, Doprava, Cestovní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64319">
            <a:off x="5434312" y="2906046"/>
            <a:ext cx="2916645" cy="146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Letadla, Let, Otá&amp;ccaron;ení, Letoun, Doprava, Roviny, Létání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8650003" y="1451314"/>
            <a:ext cx="2821388" cy="177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5547360" y="595084"/>
            <a:ext cx="3992879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prstClr val="black"/>
                </a:solidFill>
              </a:defRPr>
            </a:lvl1pPr>
          </a:lstStyle>
          <a:p>
            <a:pPr algn="r"/>
            <a:r>
              <a:rPr lang="cs-CZ" b="1" dirty="0" smtClean="0">
                <a:latin typeface="Calibri" panose="020F0502020204030204" pitchFamily="34" charset="0"/>
              </a:rPr>
              <a:t>Kam které letadlo letí – nahoru, </a:t>
            </a:r>
            <a:r>
              <a:rPr lang="cs-CZ" b="1" dirty="0" smtClean="0">
                <a:latin typeface="Calibri" panose="020F0502020204030204" pitchFamily="34" charset="0"/>
              </a:rPr>
              <a:t>dolu…?</a:t>
            </a:r>
            <a:endParaRPr lang="cs-CZ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375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59259E-6 L -0.53893 -0.281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53" y="-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44444E-6 L -0.68776 -0.70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88" y="-3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59259E-6 L 0.99909 -0.878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48" y="-4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0.25182 -0.6717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91" y="-3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-0.41889 0.2629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51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7.40741E-7 L -0.97201 0.758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07" y="3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0.27123 0.4143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5" y="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ECFF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53484" y="304101"/>
            <a:ext cx="74564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Označ dopravní prostředky, které se umí pohybovat nahoru - dolu. 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7609885" y="304101"/>
            <a:ext cx="1041317" cy="913755"/>
          </a:xfrm>
          <a:prstGeom prst="rect">
            <a:avLst/>
          </a:prstGeom>
          <a:solidFill>
            <a:srgbClr val="F0FA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2800" b="1">
                <a:solidFill>
                  <a:srgbClr val="002060"/>
                </a:solidFill>
              </a:defRPr>
            </a:lvl1pPr>
          </a:lstStyle>
          <a:p>
            <a:pPr algn="ctr"/>
            <a:r>
              <a:rPr lang="cs-CZ" sz="5400" dirty="0"/>
              <a:t>?</a:t>
            </a:r>
          </a:p>
        </p:txBody>
      </p:sp>
      <p:pic>
        <p:nvPicPr>
          <p:cNvPr id="12" name="Picture 28" descr="Vrtulník, Rotory, Létání, Vozidl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6948">
            <a:off x="1992067" y="3540106"/>
            <a:ext cx="1788013" cy="123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0" descr="Horkovzdušný Balón, Bublina, Barvitý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8333" b="97778" l="27917" r="72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37" t="15733" r="24529" b="603"/>
          <a:stretch/>
        </p:blipFill>
        <p:spPr bwMode="auto">
          <a:xfrm>
            <a:off x="7075257" y="1876612"/>
            <a:ext cx="1766389" cy="225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hinook, Boeing, Ch-47 Chinook, Ch-47, Vrtulník, Ra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46985" y="3108104"/>
            <a:ext cx="2607790" cy="13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Roviny, Hydroplán, Letoun, Letadla, Doprava, Cestovní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6861" y="1052923"/>
            <a:ext cx="2478037" cy="123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Trajekt, &amp;Ccaron;lun, Mo&amp;rcaron;e, Lo&amp;dcaron;, &amp;Ccaron;ervená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250"/>
          <a:stretch/>
        </p:blipFill>
        <p:spPr bwMode="auto">
          <a:xfrm>
            <a:off x="4386861" y="3408994"/>
            <a:ext cx="3369770" cy="149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Ryby, Prehistorický, Ponorka, Vodní Rostlina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162" t="48341" r="-1644" b="13318"/>
          <a:stretch/>
        </p:blipFill>
        <p:spPr bwMode="auto">
          <a:xfrm>
            <a:off x="153484" y="5081459"/>
            <a:ext cx="2620294" cy="18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4" descr="Motorka, Rychle, Rychlost, Spo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6264" y="1841866"/>
            <a:ext cx="1427514" cy="116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32" t="14510" r="6263" b="23116"/>
          <a:stretch/>
        </p:blipFill>
        <p:spPr>
          <a:xfrm>
            <a:off x="9437769" y="1182568"/>
            <a:ext cx="1584819" cy="1109374"/>
          </a:xfrm>
          <a:prstGeom prst="rect">
            <a:avLst/>
          </a:prstGeom>
        </p:spPr>
      </p:pic>
      <p:pic>
        <p:nvPicPr>
          <p:cNvPr id="18" name="Picture 18" descr="Nákladní Auto, Doprava, Těžkých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14391" y="5228162"/>
            <a:ext cx="2241980" cy="140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9513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(obrázky dopravních prostředků).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Jednotlivé snímky jsou zaměřeny prostorovou orientaci – první, poslední, pravolevá orientace, nahoru a dolů.</a:t>
            </a:r>
          </a:p>
          <a:p>
            <a:pPr marL="45720" indent="0">
              <a:buNone/>
            </a:pPr>
            <a:r>
              <a:rPr lang="cs-CZ" b="1" dirty="0"/>
              <a:t>Očekávání a cíle</a:t>
            </a:r>
          </a:p>
          <a:p>
            <a:r>
              <a:rPr lang="cs-CZ" dirty="0" smtClean="0"/>
              <a:t>Dítě se dokáže orientovat v prostoru a dokáže pojmenovat předměty, kde se přesně nachází.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700" b="1" dirty="0" smtClean="0"/>
              <a:t>Snímek 2-3 </a:t>
            </a:r>
            <a:r>
              <a:rPr lang="cs-CZ" sz="1700" dirty="0" smtClean="0"/>
              <a:t>: při špatné odpovědi se obrázek zakývá, při správné odpovědi se obrázek zatočí + se zobrazí text PRVNÍ či POSLEDNÍ.</a:t>
            </a:r>
          </a:p>
          <a:p>
            <a:r>
              <a:rPr lang="cs-CZ" sz="1700" b="1" dirty="0" smtClean="0"/>
              <a:t>Snímek 3-4 </a:t>
            </a:r>
            <a:r>
              <a:rPr lang="cs-CZ" sz="1700" dirty="0" smtClean="0"/>
              <a:t>: při dotyku na kolečko správné barvy se ozve potlesk; kolečko nesprávné barvy po dotyku zesvětlá.</a:t>
            </a:r>
          </a:p>
          <a:p>
            <a:r>
              <a:rPr lang="cs-CZ" sz="1700" b="1" dirty="0" smtClean="0"/>
              <a:t>Snímek 5 </a:t>
            </a:r>
            <a:r>
              <a:rPr lang="cs-CZ" sz="1700" dirty="0" smtClean="0"/>
              <a:t>: po kliknutí na žluté kolo vlak odjede.</a:t>
            </a:r>
          </a:p>
          <a:p>
            <a:r>
              <a:rPr lang="cs-CZ" sz="1700" b="1" dirty="0" smtClean="0"/>
              <a:t>Snímek 6-8,10 </a:t>
            </a:r>
            <a:r>
              <a:rPr lang="cs-CZ" sz="1700" dirty="0" smtClean="0"/>
              <a:t>: při špatné odpovědi se obrázek zakývá, při správné odpovědi se obrázek zatočí. Po kliknutí na otazník se odhalí správné obrázky</a:t>
            </a:r>
            <a:r>
              <a:rPr lang="cs-CZ" sz="1700" dirty="0"/>
              <a:t>. (Při prezentaci mohou děti využít nástroj „pero“, kterým označí správné odpovědi. Po dotyku na otazník špatné odpovědi zmizí a děti si tak ověří svůj výběr</a:t>
            </a:r>
            <a:r>
              <a:rPr lang="cs-CZ" sz="1700" dirty="0" smtClean="0"/>
              <a:t>.)</a:t>
            </a:r>
          </a:p>
          <a:p>
            <a:r>
              <a:rPr lang="cs-CZ" sz="1700" b="1" dirty="0" smtClean="0"/>
              <a:t>Snímek 9 </a:t>
            </a:r>
            <a:r>
              <a:rPr lang="cs-CZ" sz="1700" dirty="0" smtClean="0"/>
              <a:t>: po </a:t>
            </a:r>
            <a:r>
              <a:rPr lang="cs-CZ" sz="1700" dirty="0" smtClean="0"/>
              <a:t>kliknutí </a:t>
            </a:r>
            <a:r>
              <a:rPr lang="cs-CZ" sz="1700" dirty="0" smtClean="0"/>
              <a:t>letadlo odletí a přiletí zpět. Poté odpovědět na otázku.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Práce s didaktickým kufříkem </a:t>
            </a:r>
            <a:r>
              <a:rPr lang="cs-CZ" sz="3200" b="1" dirty="0" smtClean="0"/>
              <a:t>KUMUČ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Obrázky dopravních prostředků rozstříhat na puzzle a poté obrázek opět složit. Na obrázku může být více dopravních prostředků – po složení můžou děti odpovídat, který obrázek je nahoře, </a:t>
            </a:r>
            <a:r>
              <a:rPr lang="cs-CZ" dirty="0" smtClean="0"/>
              <a:t>dole</a:t>
            </a:r>
            <a:r>
              <a:rPr lang="cs-CZ" dirty="0" smtClean="0"/>
              <a:t> </a:t>
            </a:r>
            <a:r>
              <a:rPr lang="cs-CZ" dirty="0" smtClean="0"/>
              <a:t>(prostorová </a:t>
            </a:r>
            <a:r>
              <a:rPr lang="cs-CZ" dirty="0" smtClean="0"/>
              <a:t>orientace).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časoprostorová orientace</a:t>
            </a:r>
          </a:p>
          <a:p>
            <a:r>
              <a:rPr lang="cs-CZ" dirty="0" smtClean="0"/>
              <a:t>Dosažené konkretizované výstupy – rozlišovat a používat základní prostorové pojmy (vpravo, vlevo, nahoře, dole, před, ze, nízko, </a:t>
            </a:r>
            <a:r>
              <a:rPr lang="cs-CZ" dirty="0" smtClean="0"/>
              <a:t>vysoko…); </a:t>
            </a:r>
            <a:r>
              <a:rPr lang="cs-CZ" dirty="0" smtClean="0"/>
              <a:t>orientovat se v řadě (první, poslední);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499</Words>
  <Application>Microsoft Office PowerPoint</Application>
  <PresentationFormat>Vlastní</PresentationFormat>
  <Paragraphs>66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Sheer Green 16x9</vt:lpstr>
      <vt:lpstr>Doprava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Použitý zdroj obrázků</vt:lpstr>
      <vt:lpstr>Materiály, pomůcky a technické vybavení</vt:lpstr>
      <vt:lpstr>Metodický postup</vt:lpstr>
      <vt:lpstr>Práce s interaktivním výukovým materiálem</vt:lpstr>
      <vt:lpstr>Práce s didaktickým kufříkem KUMUČ</vt:lpstr>
      <vt:lpstr>Prvky polytechnické výchovy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2015-06-22T18:13:52Z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