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5" r:id="rId4"/>
    <p:sldId id="292" r:id="rId5"/>
    <p:sldId id="293" r:id="rId6"/>
    <p:sldId id="296" r:id="rId7"/>
    <p:sldId id="294" r:id="rId8"/>
    <p:sldId id="298" r:id="rId9"/>
    <p:sldId id="300" r:id="rId10"/>
    <p:sldId id="275" r:id="rId11"/>
    <p:sldId id="276" r:id="rId12"/>
    <p:sldId id="280" r:id="rId13"/>
    <p:sldId id="281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C02408C8-DBF6-4018-A3D8-3B826FC10B66}">
          <p14:sldIdLst>
            <p14:sldId id="295"/>
            <p14:sldId id="292"/>
            <p14:sldId id="293"/>
            <p14:sldId id="296"/>
            <p14:sldId id="294"/>
            <p14:sldId id="298"/>
            <p14:sldId id="300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7F00"/>
    <a:srgbClr val="FFC700"/>
    <a:srgbClr val="E00202"/>
    <a:srgbClr val="0000FF"/>
    <a:srgbClr val="7F007F"/>
    <a:srgbClr val="F0FAFF"/>
    <a:srgbClr val="CCECFF"/>
    <a:srgbClr val="3A3B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2.png"/><Relationship Id="rId10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Doprava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PRACOVNÍ LISTY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55976" y="2705230"/>
            <a:ext cx="2491779" cy="130429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31040" y="900718"/>
            <a:ext cx="3281510" cy="169715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47513" y="4585646"/>
            <a:ext cx="3381400" cy="1933738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5180822" y="-97"/>
            <a:ext cx="689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Vybarvi dopravní prostředky, které jedou doleva.</a:t>
            </a:r>
            <a:endParaRPr lang="cs-CZ" dirty="0"/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66824" y="370459"/>
            <a:ext cx="2491779" cy="130429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747114" y="254839"/>
            <a:ext cx="3408290" cy="194911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74764" y="5000569"/>
            <a:ext cx="3281510" cy="169715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9514" y="5429490"/>
            <a:ext cx="2491779" cy="130429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14077" y="2528688"/>
            <a:ext cx="3281510" cy="169715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599994" y="4360767"/>
            <a:ext cx="2491779" cy="130429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767" y="2348136"/>
            <a:ext cx="2491779" cy="130429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9892" y="3487557"/>
            <a:ext cx="2491779" cy="130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8826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t="28647" r="-1713" b="48314"/>
          <a:stretch/>
        </p:blipFill>
        <p:spPr>
          <a:xfrm flipH="1">
            <a:off x="3466890" y="2639666"/>
            <a:ext cx="4439704" cy="67410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4078" b="90000"/>
          <a:stretch/>
        </p:blipFill>
        <p:spPr>
          <a:xfrm>
            <a:off x="10369576" y="1818263"/>
            <a:ext cx="814802" cy="609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783" r="74032" b="79130"/>
          <a:stretch/>
        </p:blipFill>
        <p:spPr>
          <a:xfrm flipH="1">
            <a:off x="584807" y="1185056"/>
            <a:ext cx="831713" cy="6886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>
            <a:off x="9067713" y="585438"/>
            <a:ext cx="1301864" cy="51254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84" t="-1137" r="-1398" b="90000"/>
          <a:stretch/>
        </p:blipFill>
        <p:spPr>
          <a:xfrm>
            <a:off x="1924813" y="3903429"/>
            <a:ext cx="2032733" cy="5790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62" t="20292" r="26287" b="68918"/>
          <a:stretch/>
        </p:blipFill>
        <p:spPr>
          <a:xfrm flipH="1">
            <a:off x="5579997" y="4143460"/>
            <a:ext cx="1374985" cy="6874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2500" r="45324" b="45909"/>
          <a:stretch/>
        </p:blipFill>
        <p:spPr>
          <a:xfrm>
            <a:off x="944758" y="5316664"/>
            <a:ext cx="1673752" cy="68814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57" t="42500" r="3892" b="46136"/>
          <a:stretch/>
        </p:blipFill>
        <p:spPr>
          <a:xfrm>
            <a:off x="9237720" y="3313767"/>
            <a:ext cx="1324741" cy="71996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3636" r="17115" b="34773"/>
          <a:stretch/>
        </p:blipFill>
        <p:spPr>
          <a:xfrm>
            <a:off x="8631382" y="5053893"/>
            <a:ext cx="2653394" cy="7196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7273" r="46205" b="11363"/>
          <a:stretch/>
        </p:blipFill>
        <p:spPr>
          <a:xfrm>
            <a:off x="5926414" y="1203531"/>
            <a:ext cx="1800551" cy="7376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07" t="67045" r="-76" b="22500"/>
          <a:stretch/>
        </p:blipFill>
        <p:spPr>
          <a:xfrm flipH="1">
            <a:off x="556898" y="2490892"/>
            <a:ext cx="1578866" cy="80697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409" r="20200"/>
          <a:stretch/>
        </p:blipFill>
        <p:spPr>
          <a:xfrm flipH="1">
            <a:off x="4483792" y="5589740"/>
            <a:ext cx="2733611" cy="7700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3056681" y="1364085"/>
            <a:ext cx="1427111" cy="5618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23072" y="1707"/>
            <a:ext cx="689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prostředky, které se pohybují směrem doprava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2441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884" y="-297737"/>
            <a:ext cx="7451726" cy="372586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5091" y="3231020"/>
            <a:ext cx="4104461" cy="34631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5165" y="2141621"/>
            <a:ext cx="4822624" cy="4355432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5167570" y="4743"/>
            <a:ext cx="689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Vybarvi stroje, které se pohybují doleva.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779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783" r="74032" b="79130"/>
          <a:stretch/>
        </p:blipFill>
        <p:spPr>
          <a:xfrm flipH="1">
            <a:off x="5008081" y="1423795"/>
            <a:ext cx="637962" cy="5282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>
            <a:off x="1634835" y="1624940"/>
            <a:ext cx="830809" cy="3270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84" t="-1137" r="-1398" b="90000"/>
          <a:stretch/>
        </p:blipFill>
        <p:spPr>
          <a:xfrm>
            <a:off x="9901920" y="5980206"/>
            <a:ext cx="1633487" cy="465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62" t="20292" r="26287" b="68918"/>
          <a:stretch/>
        </p:blipFill>
        <p:spPr>
          <a:xfrm flipH="1">
            <a:off x="6401368" y="1217235"/>
            <a:ext cx="1386979" cy="6934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2500" r="45324" b="45909"/>
          <a:stretch/>
        </p:blipFill>
        <p:spPr>
          <a:xfrm flipH="1">
            <a:off x="5085408" y="2646314"/>
            <a:ext cx="1694491" cy="6966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57" t="42500" r="3892" b="46136"/>
          <a:stretch/>
        </p:blipFill>
        <p:spPr>
          <a:xfrm>
            <a:off x="3145348" y="1265609"/>
            <a:ext cx="1268462" cy="68938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3636" r="17115" b="34773"/>
          <a:stretch/>
        </p:blipFill>
        <p:spPr>
          <a:xfrm>
            <a:off x="1569157" y="5894699"/>
            <a:ext cx="2317009" cy="6283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7273" r="46205" b="11363"/>
          <a:stretch/>
        </p:blipFill>
        <p:spPr>
          <a:xfrm>
            <a:off x="10197613" y="1171925"/>
            <a:ext cx="1682729" cy="6893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07" t="67045" r="-76" b="22500"/>
          <a:stretch/>
        </p:blipFill>
        <p:spPr>
          <a:xfrm flipH="1">
            <a:off x="4449242" y="5908091"/>
            <a:ext cx="1315749" cy="6724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409" r="20200"/>
          <a:stretch/>
        </p:blipFill>
        <p:spPr>
          <a:xfrm flipH="1">
            <a:off x="6806285" y="5843319"/>
            <a:ext cx="2234358" cy="6294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8376977" y="1487723"/>
            <a:ext cx="875319" cy="34461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23072" y="2436"/>
            <a:ext cx="7900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Škrtni dopravní prostředek, který do řady nepatří. Zdůvodni proč.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62" t="20292" r="26287" b="68918"/>
          <a:stretch/>
        </p:blipFill>
        <p:spPr>
          <a:xfrm flipH="1">
            <a:off x="1394010" y="2603923"/>
            <a:ext cx="1386979" cy="69348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3312894" y="2952798"/>
            <a:ext cx="875319" cy="3446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57" t="42500" r="3892" b="46136"/>
          <a:stretch/>
        </p:blipFill>
        <p:spPr>
          <a:xfrm flipH="1">
            <a:off x="10644229" y="2699971"/>
            <a:ext cx="1278322" cy="69474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7348716" y="2952798"/>
            <a:ext cx="875319" cy="34461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>
            <a:off x="8967883" y="2926447"/>
            <a:ext cx="942253" cy="3709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072" y="1505617"/>
            <a:ext cx="542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2199" y="2837367"/>
            <a:ext cx="542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3072" y="4305967"/>
            <a:ext cx="542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8470" y="5693115"/>
            <a:ext cx="542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2500" r="45324" b="45909"/>
          <a:stretch/>
        </p:blipFill>
        <p:spPr>
          <a:xfrm flipH="1">
            <a:off x="1435493" y="4269617"/>
            <a:ext cx="1694491" cy="69666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57" t="42500" r="3892" b="46136"/>
          <a:stretch/>
        </p:blipFill>
        <p:spPr>
          <a:xfrm>
            <a:off x="3828104" y="4289916"/>
            <a:ext cx="1268462" cy="68938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5675285" y="4634584"/>
            <a:ext cx="875319" cy="34461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>
            <a:off x="10729311" y="4483821"/>
            <a:ext cx="942253" cy="37096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7273" r="46205" b="11363"/>
          <a:stretch/>
        </p:blipFill>
        <p:spPr>
          <a:xfrm flipH="1">
            <a:off x="8550670" y="4316172"/>
            <a:ext cx="1660820" cy="68040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18" t="9783" r="-1562" b="79348"/>
          <a:stretch/>
        </p:blipFill>
        <p:spPr>
          <a:xfrm flipH="1">
            <a:off x="6945843" y="4616821"/>
            <a:ext cx="875319" cy="34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6429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55260" y="1516165"/>
            <a:ext cx="3623558" cy="18967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1" t="2504"/>
          <a:stretch/>
        </p:blipFill>
        <p:spPr>
          <a:xfrm>
            <a:off x="7576457" y="4096777"/>
            <a:ext cx="4140288" cy="27884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72" y="4672072"/>
            <a:ext cx="4067688" cy="213553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20144" y="3589445"/>
            <a:ext cx="1723914" cy="301449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299" y="1322930"/>
            <a:ext cx="2852420" cy="2674143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3614158" y="1116601"/>
            <a:ext cx="2530708" cy="3144957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3364844" y="-1184"/>
            <a:ext cx="8710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Vybarvi dopravní prostředky, které se umí pohybovat směrem nahoru-dolu.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505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3836683"/>
              </p:ext>
            </p:extLst>
          </p:nvPr>
        </p:nvGraphicFramePr>
        <p:xfrm>
          <a:off x="577516" y="659327"/>
          <a:ext cx="11168506" cy="5981771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3569941"/>
                <a:gridCol w="1371600"/>
                <a:gridCol w="4931229"/>
                <a:gridCol w="1295736"/>
              </a:tblGrid>
              <a:tr h="24047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5400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3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370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" name="TextovéPole 50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Spočítej dopravní prostředky v prvním sloupci – číslovku vepiš do druhého sloupce. V posledním sloupci zakroužkuj počet dopravních prostředků ze třetího sloupce.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947" y="3152496"/>
            <a:ext cx="1599674" cy="83733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2621" y="3710330"/>
            <a:ext cx="1599674" cy="83733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4705" y="922892"/>
            <a:ext cx="1658625" cy="94852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4705" y="1984539"/>
            <a:ext cx="1658625" cy="94852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736" y="922892"/>
            <a:ext cx="1658625" cy="94852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736" y="1984539"/>
            <a:ext cx="1658625" cy="94852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0747" y="5662862"/>
            <a:ext cx="1381548" cy="92175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6081" y="4702923"/>
            <a:ext cx="1381548" cy="92175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0172" y="5662862"/>
            <a:ext cx="1381548" cy="92175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34263" y="5000120"/>
            <a:ext cx="758011" cy="13254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4454" y="5000120"/>
            <a:ext cx="758011" cy="1325484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33782" y="5000120"/>
            <a:ext cx="758011" cy="132548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6483" y="5000120"/>
            <a:ext cx="758011" cy="1325484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5624973" y="782769"/>
            <a:ext cx="988777" cy="122877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6296278" y="1702715"/>
            <a:ext cx="988777" cy="1228771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7053910" y="782768"/>
            <a:ext cx="988777" cy="122877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7832755" y="1698829"/>
            <a:ext cx="988777" cy="1228771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8590331" y="762860"/>
            <a:ext cx="988777" cy="1228771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9318816" y="1655385"/>
            <a:ext cx="988777" cy="1228771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634263" y="3485697"/>
            <a:ext cx="1478459" cy="845493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236987" y="3496571"/>
            <a:ext cx="1478459" cy="845493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839711" y="3506535"/>
            <a:ext cx="1478459" cy="845493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55811" y="5000120"/>
            <a:ext cx="758011" cy="132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4430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27326339"/>
              </p:ext>
            </p:extLst>
          </p:nvPr>
        </p:nvGraphicFramePr>
        <p:xfrm>
          <a:off x="577516" y="659327"/>
          <a:ext cx="10814384" cy="6006837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9271334"/>
                <a:gridCol w="1543050"/>
              </a:tblGrid>
              <a:tr h="20022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022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022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endParaRPr lang="cs-CZ" sz="20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" name="TextovéPole 50"/>
          <p:cNvSpPr txBox="1"/>
          <p:nvPr/>
        </p:nvSpPr>
        <p:spPr>
          <a:xfrm>
            <a:off x="545808" y="7734"/>
            <a:ext cx="10731792" cy="651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Kterých dopravních prostředků je v levé části tabulky víc? V pravém sloupci zakroužkuj správnou odpověď.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8449" y="1850497"/>
            <a:ext cx="1342692" cy="70281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671454" y="960712"/>
            <a:ext cx="1342692" cy="70281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1837" y="2814574"/>
            <a:ext cx="512928" cy="896923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772129" y="2798762"/>
            <a:ext cx="725150" cy="901157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79176" y="892832"/>
            <a:ext cx="1478459" cy="845493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6110" y="862327"/>
            <a:ext cx="1478459" cy="84549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1246" y="1707820"/>
            <a:ext cx="1478459" cy="84549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831954" y="1766100"/>
            <a:ext cx="1342692" cy="70281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5560" y="987655"/>
            <a:ext cx="1342692" cy="70281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7215" y="1897438"/>
            <a:ext cx="878773" cy="50254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217913" y="1101094"/>
            <a:ext cx="798075" cy="41774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1503518" y="3541282"/>
            <a:ext cx="725150" cy="90115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4102366" y="2904040"/>
            <a:ext cx="725150" cy="90115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4964793" y="3605421"/>
            <a:ext cx="725150" cy="901157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8846861" y="3605422"/>
            <a:ext cx="725150" cy="901157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5576902" y="2804115"/>
            <a:ext cx="725150" cy="901157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7985" y="3296855"/>
            <a:ext cx="512928" cy="896923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4317" y="3503183"/>
            <a:ext cx="512928" cy="896923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5490" y="2883362"/>
            <a:ext cx="512928" cy="89692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3144" y="2858162"/>
            <a:ext cx="512928" cy="896923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1674">
            <a:off x="10387060" y="3799156"/>
            <a:ext cx="479016" cy="59528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07187" y="2910698"/>
            <a:ext cx="338827" cy="592485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312" y="4797480"/>
            <a:ext cx="1478459" cy="1771935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359835" y="4796250"/>
            <a:ext cx="1368460" cy="1640101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936501" y="4905426"/>
            <a:ext cx="1368460" cy="164010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36311" y="5070234"/>
            <a:ext cx="647189" cy="370111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1141" y="5725477"/>
            <a:ext cx="1478459" cy="845493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319059" y="4862635"/>
            <a:ext cx="1478459" cy="845493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586666" y="4997331"/>
            <a:ext cx="1478459" cy="845493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284462" y="5738174"/>
            <a:ext cx="599038" cy="717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2253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955548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28759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522031"/>
            <a:ext cx="9509760" cy="13928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Počítač připojený k tiskárně</a:t>
            </a:r>
          </a:p>
          <a:p>
            <a:r>
              <a:rPr lang="cs-CZ" dirty="0" smtClean="0"/>
              <a:t>Didaktický kufřík - KUMUČ (pastelky, tužka, nůžky,…)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3508247"/>
          </a:xfrm>
        </p:spPr>
        <p:txBody>
          <a:bodyPr>
            <a:normAutofit/>
          </a:bodyPr>
          <a:lstStyle/>
          <a:p>
            <a:r>
              <a:rPr lang="cs-CZ" dirty="0" smtClean="0"/>
              <a:t>Soubor pracovních listů, se kterými pracujeme v návaznosti na materiály „Doprava – orientace; Doprava – rozměry “</a:t>
            </a:r>
          </a:p>
          <a:p>
            <a:r>
              <a:rPr lang="cs-CZ" dirty="0" smtClean="0"/>
              <a:t>Řešení ze snímku č</a:t>
            </a:r>
            <a:r>
              <a:rPr lang="cs-CZ" dirty="0" smtClean="0"/>
              <a:t>. 5</a:t>
            </a:r>
            <a:r>
              <a:rPr lang="cs-CZ" dirty="0" smtClean="0"/>
              <a:t>: do 1. řady nepatří motorka, protože má jen dvě kola. Do 2</a:t>
            </a:r>
            <a:r>
              <a:rPr lang="cs-CZ" dirty="0" smtClean="0"/>
              <a:t>. řady </a:t>
            </a:r>
            <a:r>
              <a:rPr lang="cs-CZ" dirty="0" smtClean="0"/>
              <a:t>nepatří autíčko, které jede doprava. Všechno ostatní jede doleva. Ve 3</a:t>
            </a:r>
            <a:r>
              <a:rPr lang="cs-CZ" dirty="0" smtClean="0"/>
              <a:t>. řadě </a:t>
            </a:r>
            <a:r>
              <a:rPr lang="cs-CZ" dirty="0" smtClean="0"/>
              <a:t>nemá být kamion, protože má víc než 4 kola. Do 4</a:t>
            </a:r>
            <a:r>
              <a:rPr lang="cs-CZ" dirty="0" smtClean="0"/>
              <a:t>. řady </a:t>
            </a:r>
            <a:r>
              <a:rPr lang="cs-CZ" dirty="0" smtClean="0"/>
              <a:t>nepatří nákladní auto, jako jediné nemá návěs.</a:t>
            </a:r>
          </a:p>
          <a:p>
            <a:endParaRPr lang="cs-CZ" dirty="0"/>
          </a:p>
          <a:p>
            <a:r>
              <a:rPr lang="cs-CZ" dirty="0" smtClean="0"/>
              <a:t>Materiál neobsahuje žádné animace, snímky jsou určené k tisku.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 </a:t>
            </a:r>
          </a:p>
          <a:p>
            <a:r>
              <a:rPr lang="cs-CZ" dirty="0" smtClean="0"/>
              <a:t>Dosažené konkretizované výstupy – porovnat a uspořádat předměty podle daného kritéria; orientovat se v číselné řadě; chápat číslo jako počet prvků; posoudit početnost dvou souborů a určit počet do </a:t>
            </a:r>
            <a:r>
              <a:rPr lang="cs-CZ" dirty="0" smtClean="0"/>
              <a:t>6; </a:t>
            </a:r>
            <a:r>
              <a:rPr lang="cs-CZ" dirty="0" smtClean="0"/>
              <a:t>nacházet znaky společné a rozdílné.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394</Words>
  <Application>Microsoft Office PowerPoint</Application>
  <PresentationFormat>Vlastní</PresentationFormat>
  <Paragraphs>53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Doprava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Použitý zdroj obrázků</vt:lpstr>
      <vt:lpstr>Metodický postup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2015-06-22T18:38:03Z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