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5"/>
  </p:notesMasterIdLst>
  <p:handoutMasterIdLst>
    <p:handoutMasterId r:id="rId16"/>
  </p:handoutMasterIdLst>
  <p:sldIdLst>
    <p:sldId id="327" r:id="rId3"/>
    <p:sldId id="313" r:id="rId4"/>
    <p:sldId id="316" r:id="rId5"/>
    <p:sldId id="326" r:id="rId6"/>
    <p:sldId id="314" r:id="rId7"/>
    <p:sldId id="317" r:id="rId8"/>
    <p:sldId id="315" r:id="rId9"/>
    <p:sldId id="275" r:id="rId10"/>
    <p:sldId id="276" r:id="rId11"/>
    <p:sldId id="278" r:id="rId12"/>
    <p:sldId id="280" r:id="rId13"/>
    <p:sldId id="281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úvod" id="{425EB4FB-E821-4B32-8ECA-EFEAA5D3F6A1}">
          <p14:sldIdLst>
            <p14:sldId id="327"/>
          </p14:sldIdLst>
        </p14:section>
        <p14:section name="lodě" id="{A60D042A-4443-49F8-A9C4-E7BBF6C2BB83}">
          <p14:sldIdLst>
            <p14:sldId id="313"/>
            <p14:sldId id="316"/>
            <p14:sldId id="326"/>
            <p14:sldId id="314"/>
            <p14:sldId id="317"/>
            <p14:sldId id="315"/>
          </p14:sldIdLst>
        </p14:section>
        <p14:section name="popisy" id="{4491A3A5-2D98-4803-9565-90AB9C3B3DA8}">
          <p14:sldIdLst>
            <p14:sldId id="275"/>
            <p14:sldId id="276"/>
            <p14:sldId id="278"/>
            <p14:sldId id="280"/>
            <p14:sldId id="281"/>
          </p14:sldIdLst>
        </p14:section>
      </p14:sectionLst>
    </p:ex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E9F1F7"/>
    <a:srgbClr val="FFCA08"/>
    <a:srgbClr val="007F00"/>
    <a:srgbClr val="FFC700"/>
    <a:srgbClr val="E00202"/>
    <a:srgbClr val="0000FF"/>
    <a:srgbClr val="7F007F"/>
    <a:srgbClr val="F0FAFF"/>
    <a:srgbClr val="CCECFF"/>
    <a:srgbClr val="3A3B3C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68" autoAdjust="0"/>
    <p:restoredTop sz="94660"/>
  </p:normalViewPr>
  <p:slideViewPr>
    <p:cSldViewPr snapToGrid="0">
      <p:cViewPr varScale="1">
        <p:scale>
          <a:sx n="73" d="100"/>
          <a:sy n="73" d="100"/>
        </p:scale>
        <p:origin x="-126" y="-720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commentAuthors" Target="commentAuthors.xml"/><Relationship Id="rId2" Type="http://schemas.openxmlformats.org/officeDocument/2006/relationships/slideMaster" Target="slideMasters/slideMaster1.xml"/><Relationship Id="rId16" Type="http://schemas.openxmlformats.org/officeDocument/2006/relationships/handoutMaster" Target="handoutMasters/handout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22.6.2015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22.6.2015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>
                <a:solidFill>
                  <a:srgbClr val="404040"/>
                </a:solidFill>
              </a:rPr>
              <a:pPr/>
              <a:t>1</a:t>
            </a:fld>
            <a:endParaRPr lang="cs-CZ" dirty="0">
              <a:solidFill>
                <a:srgbClr val="40404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467712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13.png"/><Relationship Id="rId7" Type="http://schemas.openxmlformats.org/officeDocument/2006/relationships/image" Target="../media/image9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4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13.png"/><Relationship Id="rId7" Type="http://schemas.openxmlformats.org/officeDocument/2006/relationships/image" Target="../media/image11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10" Type="http://schemas.openxmlformats.org/officeDocument/2006/relationships/image" Target="../media/image15.png"/><Relationship Id="rId4" Type="http://schemas.openxmlformats.org/officeDocument/2006/relationships/image" Target="../media/image6.png"/><Relationship Id="rId9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13.png"/><Relationship Id="rId7" Type="http://schemas.openxmlformats.org/officeDocument/2006/relationships/image" Target="../media/image14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10" Type="http://schemas.openxmlformats.org/officeDocument/2006/relationships/image" Target="../media/image12.png"/><Relationship Id="rId4" Type="http://schemas.openxmlformats.org/officeDocument/2006/relationships/image" Target="../media/image8.png"/><Relationship Id="rId9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15.png"/><Relationship Id="rId10" Type="http://schemas.openxmlformats.org/officeDocument/2006/relationships/image" Target="../media/image12.png"/><Relationship Id="rId4" Type="http://schemas.openxmlformats.org/officeDocument/2006/relationships/image" Target="../media/image7.png"/><Relationship Id="rId9" Type="http://schemas.openxmlformats.org/officeDocument/2006/relationships/image" Target="../media/image16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pixabay.com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Doprava - lodě</a:t>
            </a:r>
            <a:endParaRPr lang="cs-CZ" sz="6000" b="1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1" i="0" baseline="0" dirty="0" smtClean="0"/>
              <a:t>Prostorová</a:t>
            </a:r>
            <a:r>
              <a:rPr lang="cs-CZ" sz="2400" b="1" i="0" dirty="0" smtClean="0"/>
              <a:t> orientace, počítání</a:t>
            </a:r>
            <a:endParaRPr lang="cs-CZ" sz="2400" b="1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38531534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74000"/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1026" name="Picture 2" descr="Trajekt, &amp;Ccaron;lun, Mo&amp;rcaron;e, Lo&amp;dcaron;, &amp;Ccaron;ervená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94871" y="2567334"/>
            <a:ext cx="5215346" cy="26076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Plachetnice, &amp;Ccaron;lun, Placht&amp;ecaron;ní, Vítr, Plachty, Lo&amp;dcaron;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91818" y="2101370"/>
            <a:ext cx="1485408" cy="2569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Vrak, Lo&amp;dcaron;, Vmá&amp;ccaron;knutý, Vy&amp;rcaron;ešil, Zlomený, Únik, Zni&amp;ccaron;it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1088" y="4983397"/>
            <a:ext cx="2051484" cy="1855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Ryby, Prehistorický, Ponorka, Vodní Rostlina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8162" t="48341" r="-1644" b="13318"/>
          <a:stretch/>
        </p:blipFill>
        <p:spPr bwMode="auto">
          <a:xfrm>
            <a:off x="3806896" y="1996521"/>
            <a:ext cx="2620294" cy="1823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153484" y="304101"/>
            <a:ext cx="745640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Označ plavidla, která pohání vítr.</a:t>
            </a:r>
            <a:endParaRPr lang="cs-CZ" sz="2400" b="1" dirty="0">
              <a:solidFill>
                <a:srgbClr val="002060"/>
              </a:solidFill>
            </a:endParaRPr>
          </a:p>
        </p:txBody>
      </p:sp>
      <p:pic>
        <p:nvPicPr>
          <p:cNvPr id="2" name="Picture 2" descr="Plachetnice, &amp;Ccaron;lun, Jachta, Plachta, Voda, Mo&amp;rcaron;e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98455" y="546935"/>
            <a:ext cx="1833528" cy="23754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Kmeny Strom&amp;uring;, Vor, D&amp;rcaron;evo, Plovák, Plovoucí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2292" y="1427730"/>
            <a:ext cx="2203274" cy="1969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0" descr="&amp;Ccaron;lun, D&amp;rcaron;evo, Veslování, Jednoduché, Malé, Lavice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091700" y="5198173"/>
            <a:ext cx="2815053" cy="1407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Rychlost, &amp;Ccaron;lun, Voda, Vozidlo, Rychle, Motor, Mo&amp;rcaron;e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604502" y="1782137"/>
            <a:ext cx="2345625" cy="1172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TextovéPole 22"/>
          <p:cNvSpPr txBox="1"/>
          <p:nvPr/>
        </p:nvSpPr>
        <p:spPr>
          <a:xfrm>
            <a:off x="8161227" y="348966"/>
            <a:ext cx="1041317" cy="913755"/>
          </a:xfrm>
          <a:prstGeom prst="rect">
            <a:avLst/>
          </a:prstGeom>
          <a:solidFill>
            <a:srgbClr val="F0FAFF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noAutofit/>
          </a:bodyPr>
          <a:lstStyle>
            <a:defPPr>
              <a:defRPr lang="en-US"/>
            </a:defPPr>
            <a:lvl1pPr>
              <a:defRPr sz="2800" b="1">
                <a:solidFill>
                  <a:srgbClr val="002060"/>
                </a:solidFill>
              </a:defRPr>
            </a:lvl1pPr>
          </a:lstStyle>
          <a:p>
            <a:pPr algn="ctr"/>
            <a:r>
              <a:rPr lang="cs-CZ" sz="5400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xmlns="" val="11059649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5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74000"/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13" name="Picture 22" descr="Titanic, Loď, Člun, Parník, Legenda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6105" b="17494"/>
          <a:stretch/>
        </p:blipFill>
        <p:spPr bwMode="auto">
          <a:xfrm>
            <a:off x="7357479" y="1184361"/>
            <a:ext cx="4682008" cy="15544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Trajekt, &amp;Ccaron;lun, Mo&amp;rcaron;e, Lo&amp;dcaron;, &amp;Ccaron;ervená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2192" y="3180273"/>
            <a:ext cx="3527897" cy="17639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Plachetnice, &amp;Ccaron;lun, Placht&amp;ecaron;ní, Vítr, Plachty, Lo&amp;dcaron;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4503" y="1234067"/>
            <a:ext cx="1257900" cy="2175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Ryby, Prehistorický, Ponorka, Vodní Rostlina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8162" t="48341" r="-1644" b="13318"/>
          <a:stretch/>
        </p:blipFill>
        <p:spPr bwMode="auto">
          <a:xfrm>
            <a:off x="296277" y="4913860"/>
            <a:ext cx="2620294" cy="1823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153484" y="304101"/>
            <a:ext cx="800774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Označ plavidla, která můžeš potkat v Čechách na řece nebo na rybníce.</a:t>
            </a:r>
            <a:endParaRPr lang="cs-CZ" sz="2400" b="1" dirty="0">
              <a:solidFill>
                <a:srgbClr val="002060"/>
              </a:solidFill>
            </a:endParaRPr>
          </a:p>
        </p:txBody>
      </p:sp>
      <p:pic>
        <p:nvPicPr>
          <p:cNvPr id="2" name="Picture 2" descr="Plachetnice, &amp;Ccaron;lun, Jachta, Plachta, Voda, Mo&amp;rcaron;e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91369" y="893389"/>
            <a:ext cx="1833528" cy="23754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Kmeny Strom&amp;uring;, Vor, D&amp;rcaron;evo, Plovák, Plovoucí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295341" y="4603498"/>
            <a:ext cx="2203274" cy="1969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8" descr="&amp;Ccaron;lun, Gumovém &amp;Ccaron;lunu, Veslice, Veslovací &amp;Ccaron;lun, &amp;Ccaron;ervená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16571" y="1528216"/>
            <a:ext cx="2198375" cy="17827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0" descr="&amp;Ccaron;lun, D&amp;rcaron;evo, Veslování, Jednoduché, Malé, Lavice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81101" y="3858098"/>
            <a:ext cx="2635493" cy="13177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Rychlost, &amp;Ccaron;lun, Voda, Vozidlo, Rychle, Motor, Mo&amp;rcaron;e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353574" y="3096189"/>
            <a:ext cx="2532159" cy="1266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TextovéPole 22"/>
          <p:cNvSpPr txBox="1"/>
          <p:nvPr/>
        </p:nvSpPr>
        <p:spPr>
          <a:xfrm>
            <a:off x="8161227" y="348966"/>
            <a:ext cx="1041317" cy="913755"/>
          </a:xfrm>
          <a:prstGeom prst="rect">
            <a:avLst/>
          </a:prstGeom>
          <a:solidFill>
            <a:srgbClr val="F0FAFF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noAutofit/>
          </a:bodyPr>
          <a:lstStyle>
            <a:defPPr>
              <a:defRPr lang="en-US"/>
            </a:defPPr>
            <a:lvl1pPr>
              <a:defRPr sz="2800" b="1">
                <a:solidFill>
                  <a:srgbClr val="002060"/>
                </a:solidFill>
              </a:defRPr>
            </a:lvl1pPr>
          </a:lstStyle>
          <a:p>
            <a:pPr algn="ctr"/>
            <a:r>
              <a:rPr lang="cs-CZ" sz="5400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xmlns="" val="30572291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74000"/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13" name="Picture 22" descr="Titanic, Loď, Člun, Parník, Legenda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6105" b="17494"/>
          <a:stretch/>
        </p:blipFill>
        <p:spPr bwMode="auto">
          <a:xfrm>
            <a:off x="350080" y="2567334"/>
            <a:ext cx="4682008" cy="15544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Plachetnice, &amp;Ccaron;lun, Placht&amp;ecaron;ní, Vítr, Plachty, Lo&amp;dcaron;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82213" y="1604375"/>
            <a:ext cx="1257900" cy="2175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Ryby, Prehistorický, Ponorka, Vodní Rostlina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8162" t="48341" r="-1644" b="13318"/>
          <a:stretch/>
        </p:blipFill>
        <p:spPr bwMode="auto">
          <a:xfrm>
            <a:off x="9108025" y="1956479"/>
            <a:ext cx="2620294" cy="1823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153484" y="304101"/>
            <a:ext cx="800774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Označ plavidla, která plují doprava.</a:t>
            </a:r>
            <a:endParaRPr lang="cs-CZ" sz="2400" b="1" dirty="0">
              <a:solidFill>
                <a:srgbClr val="002060"/>
              </a:solidFill>
            </a:endParaRPr>
          </a:p>
        </p:txBody>
      </p:sp>
      <p:pic>
        <p:nvPicPr>
          <p:cNvPr id="2" name="Picture 2" descr="Plachetnice, &amp;Ccaron;lun, Jachta, Plachta, Voda, Mo&amp;rcaron;e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8314" y="316868"/>
            <a:ext cx="1833528" cy="23754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0" descr="&amp;Ccaron;lun, D&amp;rcaron;evo, Veslování, Jednoduché, Malé, Lavice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0605" y="4974532"/>
            <a:ext cx="2635493" cy="13177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Rychlost, &amp;Ccaron;lun, Voda, Vozidlo, Rychle, Motor, Mo&amp;rcaron;e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9623" y="1262453"/>
            <a:ext cx="2532159" cy="1266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TextovéPole 22"/>
          <p:cNvSpPr txBox="1"/>
          <p:nvPr/>
        </p:nvSpPr>
        <p:spPr>
          <a:xfrm>
            <a:off x="8161227" y="348966"/>
            <a:ext cx="1041317" cy="913755"/>
          </a:xfrm>
          <a:prstGeom prst="rect">
            <a:avLst/>
          </a:prstGeom>
          <a:solidFill>
            <a:srgbClr val="F0FAFF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noAutofit/>
          </a:bodyPr>
          <a:lstStyle>
            <a:defPPr>
              <a:defRPr lang="en-US"/>
            </a:defPPr>
            <a:lvl1pPr>
              <a:defRPr sz="2800" b="1">
                <a:solidFill>
                  <a:srgbClr val="002060"/>
                </a:solidFill>
              </a:defRPr>
            </a:lvl1pPr>
          </a:lstStyle>
          <a:p>
            <a:pPr algn="ctr"/>
            <a:r>
              <a:rPr lang="cs-CZ" sz="5400" dirty="0"/>
              <a:t>?</a:t>
            </a:r>
          </a:p>
        </p:txBody>
      </p:sp>
      <p:pic>
        <p:nvPicPr>
          <p:cNvPr id="18" name="Picture 6" descr="Vrak, Lo&amp;dcaron;, Vmá&amp;ccaron;knutý, Vy&amp;rcaron;ešil, Zlomený, Únik, Zni&amp;ccaron;it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9500198" y="4476587"/>
            <a:ext cx="2061283" cy="18648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8" descr="Origami, Papírových Lodi&amp;ccaron;ek, Kniha Lo&amp;dcaron;, Papír, Lo&amp;dcaron;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27345" y="3851202"/>
            <a:ext cx="1754868" cy="948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542716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74000"/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1026" name="Picture 2" descr="Trajekt, &amp;Ccaron;lun, Mo&amp;rcaron;e, Lo&amp;dcaron;, &amp;Ccaron;ervená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94871" y="2567334"/>
            <a:ext cx="5215346" cy="26076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Plachetnice, &amp;Ccaron;lun, Placht&amp;ecaron;ní, Vítr, Plachty, Lo&amp;dcaron;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91818" y="2101370"/>
            <a:ext cx="1485408" cy="2569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Vrak, Lo&amp;dcaron;, Vmá&amp;ccaron;knutý, Vy&amp;rcaron;ešil, Zlomený, Únik, Zni&amp;ccaron;it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2292" y="4973960"/>
            <a:ext cx="2051484" cy="1855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Ryby, Prehistorický, Ponorka, Vodní Rostlina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8162" t="48341" r="-1644" b="13318"/>
          <a:stretch/>
        </p:blipFill>
        <p:spPr bwMode="auto">
          <a:xfrm>
            <a:off x="3806896" y="1996521"/>
            <a:ext cx="2620294" cy="1823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153484" y="304101"/>
            <a:ext cx="745640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Které plavidlo je nejhlouběji?</a:t>
            </a:r>
            <a:endParaRPr lang="cs-CZ" sz="2400" b="1" dirty="0">
              <a:solidFill>
                <a:srgbClr val="002060"/>
              </a:solidFill>
            </a:endParaRPr>
          </a:p>
        </p:txBody>
      </p:sp>
      <p:pic>
        <p:nvPicPr>
          <p:cNvPr id="2" name="Picture 2" descr="Plachetnice, &amp;Ccaron;lun, Jachta, Plachta, Voda, Mo&amp;rcaron;e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98455" y="546935"/>
            <a:ext cx="1833528" cy="23754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Kmeny Strom&amp;uring;, Vor, D&amp;rcaron;evo, Plovák, Plovoucí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2292" y="1427730"/>
            <a:ext cx="2203274" cy="1969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0" descr="&amp;Ccaron;lun, D&amp;rcaron;evo, Veslování, Jednoduché, Malé, Lavice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091700" y="5198173"/>
            <a:ext cx="2815053" cy="1407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Rychlost, &amp;Ccaron;lun, Voda, Vozidlo, Rychle, Motor, Mo&amp;rcaron;e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604502" y="1782137"/>
            <a:ext cx="2345625" cy="1172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064692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03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0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4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0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5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8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74000"/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13" name="Picture 22" descr="Titanic, Loď, Člun, Parník, Legenda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1183" y="684632"/>
            <a:ext cx="5218449" cy="2609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Ryby, Prehistorický, Ponorka, Vodní Rostlina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7298" t="48341" r="-1644" b="17477"/>
          <a:stretch/>
        </p:blipFill>
        <p:spPr bwMode="auto">
          <a:xfrm>
            <a:off x="9186880" y="2800834"/>
            <a:ext cx="2687920" cy="16258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153484" y="304101"/>
            <a:ext cx="745640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Které plavidlo používá pouze armáda?</a:t>
            </a:r>
            <a:endParaRPr lang="cs-CZ" sz="2400" b="1" dirty="0">
              <a:solidFill>
                <a:srgbClr val="002060"/>
              </a:solidFill>
            </a:endParaRPr>
          </a:p>
        </p:txBody>
      </p:sp>
      <p:pic>
        <p:nvPicPr>
          <p:cNvPr id="2" name="Picture 2" descr="Plachetnice, &amp;Ccaron;lun, Jachta, Plachta, Voda, Mo&amp;rcaron;e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92822" y="172033"/>
            <a:ext cx="1833528" cy="23754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Kmeny Strom&amp;uring;, Vor, D&amp;rcaron;evo, Plovák, Plovoucí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40796" y="4660224"/>
            <a:ext cx="2203274" cy="1969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8" descr="&amp;Ccaron;lun, Gumovém &amp;Ccaron;lunu, Veslice, Veslovací &amp;Ccaron;lun, &amp;Ccaron;ervená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65911" y="2954951"/>
            <a:ext cx="2198375" cy="17827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0" descr="&amp;Ccaron;lun, D&amp;rcaron;evo, Veslování, Jednoduché, Malé, Lavice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5139" y="5066676"/>
            <a:ext cx="2815053" cy="1407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Papír, Hra&amp;ccaron;ka, &amp;Ccaron;lun, D&amp;ecaron;ti, Skládání, Plovák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1301" y="3331552"/>
            <a:ext cx="1820182" cy="1029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Rychlost, &amp;Ccaron;lun, Voda, Vozidlo, Rychle, Motor, Mo&amp;rcaron;e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2770" y="3293858"/>
            <a:ext cx="2345625" cy="1172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788002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 tmFilter="0, 0; .2, .5; .8, .5; 1, 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250" autoRev="1" fill="hold"/>
                                        <p:tgtEl>
                                          <p:spTgt spid="103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"/>
                            </p:stCondLst>
                            <p:childTnLst>
                              <p:par>
                                <p:cTn id="36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500"/>
                            </p:stCondLst>
                            <p:childTnLst>
                              <p:par>
                                <p:cTn id="42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"/>
                            </p:stCondLst>
                            <p:childTnLst>
                              <p:par>
                                <p:cTn id="45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500"/>
                            </p:stCondLst>
                            <p:childTnLst>
                              <p:par>
                                <p:cTn id="48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500"/>
                            </p:stCondLst>
                            <p:childTnLst>
                              <p:par>
                                <p:cTn id="51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4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0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5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6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74000"/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1028" name="Picture 4" descr="Plachetnice, &amp;Ccaron;lun, Placht&amp;ecaron;ní, Vítr, Plachty, Lo&amp;dcaron;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91410" y="243538"/>
            <a:ext cx="1485408" cy="2569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Vrak, Lo&amp;dcaron;, Vmá&amp;ccaron;knutý, Vy&amp;rcaron;ešil, Zlomený, Únik, Zni&amp;ccaron;it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9458519" y="4670726"/>
            <a:ext cx="2304168" cy="2084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Origami, Papírových Lodi&amp;ccaron;ek, Kniha Lo&amp;dcaron;, Papír, Lo&amp;dcaron;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29597" y="1307775"/>
            <a:ext cx="1754868" cy="948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Ryby, Prehistorický, Ponorka, Vodní Rostlina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8162" t="48341" r="-1644" b="13318"/>
          <a:stretch/>
        </p:blipFill>
        <p:spPr bwMode="auto">
          <a:xfrm>
            <a:off x="3666880" y="2908383"/>
            <a:ext cx="2620294" cy="1823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153484" y="304101"/>
            <a:ext cx="745640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Které plavidlo může i do vany?</a:t>
            </a:r>
            <a:endParaRPr lang="cs-CZ" sz="2400" b="1" dirty="0">
              <a:solidFill>
                <a:srgbClr val="002060"/>
              </a:solidFill>
            </a:endParaRPr>
          </a:p>
        </p:txBody>
      </p:sp>
      <p:pic>
        <p:nvPicPr>
          <p:cNvPr id="4" name="Picture 4" descr="Kmeny Strom&amp;uring;, Vor, D&amp;rcaron;evo, Plovák, Plovoucí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620450" y="1528216"/>
            <a:ext cx="2203274" cy="1969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8" descr="&amp;Ccaron;lun, Gumovém &amp;Ccaron;lunu, Veslice, Veslovací &amp;Ccaron;lun, &amp;Ccaron;ervená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4542" y="4524008"/>
            <a:ext cx="2198375" cy="17827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Papír, Hra&amp;ccaron;ka, &amp;Ccaron;lun, D&amp;ecaron;ti, Skládání, Plovák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04825" y="3464607"/>
            <a:ext cx="1820182" cy="1029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Rychlost, &amp;Ccaron;lun, Voda, Vozidlo, Rychle, Motor, Mo&amp;rcaron;e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5356" y="2089635"/>
            <a:ext cx="2345625" cy="1172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171425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 tmFilter="0, 0; .2, .5; .8, .5; 1, 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250" autoRev="1" fill="hold"/>
                                        <p:tgtEl>
                                          <p:spTgt spid="103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 tmFilter="0, 0; .2, .5; .8, .5; 1, 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7" dur="250" autoRev="1" fill="hold"/>
                                        <p:tgtEl>
                                          <p:spTgt spid="103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6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Použitý zdroj obrázků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pixabay.com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1341120" y="3036340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kern="1200">
                <a:solidFill>
                  <a:schemeClr val="tx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b="1" smtClean="0"/>
              <a:t>Materiály, pomůcky a technické vybavení</a:t>
            </a:r>
            <a:endParaRPr lang="cs-CZ" sz="3200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1341120" y="4270781"/>
            <a:ext cx="9509760" cy="63252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SzPct val="8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436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SzPct val="8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344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7452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19456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146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8346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/>
              <a:t>Dotyková obrazovka, připojená k PC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Metodický postup</a:t>
            </a:r>
            <a:endParaRPr lang="cs-CZ" sz="3200" strike="sngStrik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Na  jednotlivých snímcích děti zodpovídají otázky na téma </a:t>
            </a:r>
            <a:r>
              <a:rPr lang="cs-CZ" dirty="0" smtClean="0"/>
              <a:t>plovoucí </a:t>
            </a:r>
            <a:r>
              <a:rPr lang="cs-CZ" dirty="0"/>
              <a:t>dopravní prostředky. </a:t>
            </a:r>
          </a:p>
          <a:p>
            <a:r>
              <a:rPr lang="cs-CZ" dirty="0"/>
              <a:t>Procvičí si tak postřeh, fantazii, </a:t>
            </a:r>
            <a:r>
              <a:rPr lang="cs-CZ" dirty="0" err="1" smtClean="0"/>
              <a:t>pravo</a:t>
            </a:r>
            <a:r>
              <a:rPr lang="cs-CZ" dirty="0" smtClean="0"/>
              <a:t>-levou orientaci a logiku. 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Práce </a:t>
            </a:r>
            <a:r>
              <a:rPr lang="cs-CZ" sz="3200" b="1" dirty="0"/>
              <a:t>s interaktivním výukovým </a:t>
            </a:r>
            <a:r>
              <a:rPr lang="cs-CZ" sz="3200" b="1" dirty="0" smtClean="0"/>
              <a:t>materiálem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Snímky č</a:t>
            </a:r>
            <a:r>
              <a:rPr lang="cs-CZ" b="1" dirty="0" smtClean="0"/>
              <a:t>. 2-4 </a:t>
            </a:r>
            <a:r>
              <a:rPr lang="cs-CZ" dirty="0"/>
              <a:t>– Děti pomocí nástroje prezentace „pero“ označí dopravní prostředky dle otázky na snímku. Správnost odpovědi zkontrolují dotykem na otazník.</a:t>
            </a:r>
          </a:p>
          <a:p>
            <a:r>
              <a:rPr lang="cs-CZ" b="1" dirty="0"/>
              <a:t>Snímky </a:t>
            </a:r>
            <a:r>
              <a:rPr lang="cs-CZ" b="1" dirty="0" smtClean="0"/>
              <a:t>č</a:t>
            </a:r>
            <a:r>
              <a:rPr lang="cs-CZ" b="1" dirty="0" smtClean="0"/>
              <a:t>. 5-6 </a:t>
            </a:r>
            <a:r>
              <a:rPr lang="cs-CZ" dirty="0"/>
              <a:t>– </a:t>
            </a:r>
            <a:r>
              <a:rPr lang="cs-CZ" dirty="0" smtClean="0"/>
              <a:t>špatná </a:t>
            </a:r>
            <a:r>
              <a:rPr lang="cs-CZ" dirty="0"/>
              <a:t>odpověď </a:t>
            </a:r>
            <a:r>
              <a:rPr lang="cs-CZ" dirty="0" smtClean="0"/>
              <a:t>po </a:t>
            </a:r>
            <a:r>
              <a:rPr lang="cs-CZ" dirty="0"/>
              <a:t>dotyku </a:t>
            </a:r>
            <a:r>
              <a:rPr lang="cs-CZ" dirty="0" smtClean="0"/>
              <a:t>zmizí, </a:t>
            </a:r>
            <a:r>
              <a:rPr lang="cs-CZ" dirty="0"/>
              <a:t>správná </a:t>
            </a:r>
            <a:r>
              <a:rPr lang="cs-CZ" dirty="0" smtClean="0"/>
              <a:t>se zvětší a </a:t>
            </a:r>
            <a:r>
              <a:rPr lang="cs-CZ" dirty="0"/>
              <a:t>jako jediná na snímku zůstane.</a:t>
            </a:r>
          </a:p>
          <a:p>
            <a:r>
              <a:rPr lang="cs-CZ" b="1" dirty="0"/>
              <a:t>Snímek </a:t>
            </a:r>
            <a:r>
              <a:rPr lang="cs-CZ" b="1" dirty="0" smtClean="0"/>
              <a:t>č</a:t>
            </a:r>
            <a:r>
              <a:rPr lang="cs-CZ" b="1" dirty="0" smtClean="0"/>
              <a:t>. 7 </a:t>
            </a:r>
            <a:r>
              <a:rPr lang="cs-CZ" dirty="0" smtClean="0"/>
              <a:t>– špatná </a:t>
            </a:r>
            <a:r>
              <a:rPr lang="cs-CZ" dirty="0"/>
              <a:t>odpověď po dotyku zmizí, </a:t>
            </a:r>
            <a:r>
              <a:rPr lang="cs-CZ" dirty="0" smtClean="0"/>
              <a:t>správné (jsou 2) </a:t>
            </a:r>
            <a:r>
              <a:rPr lang="cs-CZ" dirty="0"/>
              <a:t>se zvětší a </a:t>
            </a:r>
            <a:r>
              <a:rPr lang="cs-CZ" dirty="0" smtClean="0"/>
              <a:t>zůstanou </a:t>
            </a:r>
            <a:r>
              <a:rPr lang="cs-CZ" dirty="0"/>
              <a:t>na </a:t>
            </a:r>
            <a:r>
              <a:rPr lang="cs-CZ" dirty="0" smtClean="0"/>
              <a:t>snímku.</a:t>
            </a:r>
          </a:p>
          <a:p>
            <a:pPr marL="45720" indent="0">
              <a:buNone/>
            </a:pPr>
            <a:endParaRPr lang="cs-CZ" dirty="0"/>
          </a:p>
          <a:p>
            <a:endParaRPr lang="cs-CZ" dirty="0"/>
          </a:p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Vzdělávací oblast – Dítě a jeho psychika (psychologická)</a:t>
            </a:r>
          </a:p>
          <a:p>
            <a:r>
              <a:rPr lang="cs-CZ" dirty="0" smtClean="0"/>
              <a:t>Vzdělávací podoblast – Poznávací schopnosti - Základní matematické, číselné a početná pojmy a operace</a:t>
            </a:r>
          </a:p>
          <a:p>
            <a:r>
              <a:rPr lang="cs-CZ" dirty="0" smtClean="0"/>
              <a:t>Dosažené konkretizované výstupy –  </a:t>
            </a:r>
            <a:r>
              <a:rPr lang="cs-CZ" dirty="0"/>
              <a:t>chápat jednoduché souvislosti; nacházet znaky odlišné i stejné; porovnat dle společných či rozdílných znaků; zobecňovat</a:t>
            </a:r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12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087399"/>
            <a:ext cx="7513903" cy="4097665"/>
            <a:chOff x="3057284" y="724271"/>
            <a:chExt cx="4242876" cy="3527549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24271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75498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potenciálu dětí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3333470" y="394396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Cíle polytechnické výchovy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333</Words>
  <Application>Microsoft Office PowerPoint</Application>
  <PresentationFormat>Vlastní</PresentationFormat>
  <Paragraphs>49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Sheer Green 16x9</vt:lpstr>
      <vt:lpstr>Doprava - lodě</vt:lpstr>
      <vt:lpstr>Snímek 2</vt:lpstr>
      <vt:lpstr>Snímek 3</vt:lpstr>
      <vt:lpstr>Snímek 4</vt:lpstr>
      <vt:lpstr>Snímek 5</vt:lpstr>
      <vt:lpstr>Snímek 6</vt:lpstr>
      <vt:lpstr>Snímek 7</vt:lpstr>
      <vt:lpstr>Použitý zdroj obrázků</vt:lpstr>
      <vt:lpstr>Metodický postup</vt:lpstr>
      <vt:lpstr>Práce s interaktivním výukovým materiálem</vt:lpstr>
      <vt:lpstr>Prvky polytechnické výchovy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2015-06-22T18:40:14Z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