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328" r:id="rId3"/>
    <p:sldId id="285" r:id="rId4"/>
    <p:sldId id="319" r:id="rId5"/>
    <p:sldId id="324" r:id="rId6"/>
    <p:sldId id="320" r:id="rId7"/>
    <p:sldId id="322" r:id="rId8"/>
    <p:sldId id="325" r:id="rId9"/>
    <p:sldId id="321" r:id="rId10"/>
    <p:sldId id="329" r:id="rId11"/>
    <p:sldId id="275" r:id="rId12"/>
    <p:sldId id="276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B0A2911A-76FE-4684-8E7A-DA95989DD0D7}">
          <p14:sldIdLst>
            <p14:sldId id="328"/>
          </p14:sldIdLst>
        </p14:section>
        <p14:section name="obsah" id="{CAB0934F-1B53-4F1B-A3F1-C7D3EE2822C3}">
          <p14:sldIdLst>
            <p14:sldId id="285"/>
            <p14:sldId id="319"/>
            <p14:sldId id="324"/>
            <p14:sldId id="320"/>
            <p14:sldId id="322"/>
            <p14:sldId id="325"/>
            <p14:sldId id="321"/>
            <p14:sldId id="329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E9F1F7"/>
    <a:srgbClr val="FFCA08"/>
    <a:srgbClr val="007F00"/>
    <a:srgbClr val="FFC700"/>
    <a:srgbClr val="E00202"/>
    <a:srgbClr val="0000FF"/>
    <a:srgbClr val="7F007F"/>
    <a:srgbClr val="F0FAFF"/>
    <a:srgbClr val="CCECFF"/>
    <a:srgbClr val="3A3B3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8" autoAdjust="0"/>
    <p:restoredTop sz="94660"/>
  </p:normalViewPr>
  <p:slideViewPr>
    <p:cSldViewPr snapToGrid="0">
      <p:cViewPr>
        <p:scale>
          <a:sx n="70" d="100"/>
          <a:sy n="70" d="100"/>
        </p:scale>
        <p:origin x="-246" y="-78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3468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7.png"/><Relationship Id="rId5" Type="http://schemas.openxmlformats.org/officeDocument/2006/relationships/image" Target="../media/image7.png"/><Relationship Id="rId10" Type="http://schemas.openxmlformats.org/officeDocument/2006/relationships/image" Target="../media/image16.png"/><Relationship Id="rId4" Type="http://schemas.microsoft.com/office/2007/relationships/hdphoto" Target="../media/hdphoto1.wdp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5.png"/><Relationship Id="rId7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20.png"/><Relationship Id="rId5" Type="http://schemas.openxmlformats.org/officeDocument/2006/relationships/image" Target="../media/image7.png"/><Relationship Id="rId10" Type="http://schemas.openxmlformats.org/officeDocument/2006/relationships/image" Target="../media/image19.png"/><Relationship Id="rId4" Type="http://schemas.microsoft.com/office/2007/relationships/hdphoto" Target="../media/hdphoto1.wdp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21.png"/><Relationship Id="rId12" Type="http://schemas.openxmlformats.org/officeDocument/2006/relationships/image" Target="../media/image2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5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24.png"/><Relationship Id="rId5" Type="http://schemas.openxmlformats.org/officeDocument/2006/relationships/image" Target="../media/image7.png"/><Relationship Id="rId10" Type="http://schemas.openxmlformats.org/officeDocument/2006/relationships/image" Target="../media/image16.png"/><Relationship Id="rId4" Type="http://schemas.microsoft.com/office/2007/relationships/hdphoto" Target="../media/hdphoto1.wdp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0.png"/><Relationship Id="rId7" Type="http://schemas.openxmlformats.org/officeDocument/2006/relationships/image" Target="../media/image1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7.png"/><Relationship Id="rId7" Type="http://schemas.openxmlformats.org/officeDocument/2006/relationships/image" Target="../media/image2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4.jpeg"/><Relationship Id="rId7" Type="http://schemas.openxmlformats.org/officeDocument/2006/relationships/image" Target="../media/image3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7.png"/><Relationship Id="rId10" Type="http://schemas.openxmlformats.org/officeDocument/2006/relationships/image" Target="../media/image36.png"/><Relationship Id="rId4" Type="http://schemas.openxmlformats.org/officeDocument/2006/relationships/image" Target="../media/image6.png"/><Relationship Id="rId9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Doprava - letadla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Prostorová</a:t>
            </a:r>
            <a:r>
              <a:rPr lang="cs-CZ" sz="2400" b="1" i="0" dirty="0" smtClean="0"/>
              <a:t> orientace, počítání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3095341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Picture 30" descr="Horkovzdušný Balón, Bublina, Barvitý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37" t="15733" r="24529" b="603"/>
          <a:stretch/>
        </p:blipFill>
        <p:spPr bwMode="auto">
          <a:xfrm>
            <a:off x="671464" y="917453"/>
            <a:ext cx="1766389" cy="225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6" descr="Letecké Společnosti, Dopravní Letou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766" y="1262721"/>
            <a:ext cx="3262455" cy="164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867" y="4755292"/>
            <a:ext cx="24860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230" y="5086160"/>
            <a:ext cx="2767263" cy="138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oviny, Hydroplán, Letoun, Letadla, Doprava, Cestov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35" y="3121420"/>
            <a:ext cx="2916645" cy="145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3484" y="304101"/>
            <a:ext cx="8007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Označ dopravní prostředky, které létají </a:t>
            </a:r>
            <a:r>
              <a:rPr lang="cs-CZ" sz="2400" b="1" dirty="0" smtClean="0">
                <a:solidFill>
                  <a:srgbClr val="E9F1F7"/>
                </a:solidFill>
              </a:rPr>
              <a:t>tiše.</a:t>
            </a:r>
            <a:endParaRPr lang="cs-CZ" sz="2400" b="1" dirty="0">
              <a:solidFill>
                <a:srgbClr val="E9F1F7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161227" y="348966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  <p:pic>
        <p:nvPicPr>
          <p:cNvPr id="2" name="Picture 2" descr="Ultralehké Letadlo, Fly, Roviny, Letoun, Kluzák, &amp;Zcaron;lutá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920747" y="2941778"/>
            <a:ext cx="3275930" cy="163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Zeppelin, Vzducholo&amp;dcaron;, Hindenburg, Letadla, Letectví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82" b="17492"/>
          <a:stretch/>
        </p:blipFill>
        <p:spPr bwMode="auto">
          <a:xfrm flipH="1">
            <a:off x="7453113" y="3536924"/>
            <a:ext cx="3139604" cy="102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oviny, Stíhací, Vojenské, Letoun, Letadla, Obloha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08344" y="1601955"/>
            <a:ext cx="2368746" cy="1339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Letadla, Sv&amp;ecaron;tlo, Letectví, Letoun, Roviny, Doprava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6590" y="1504857"/>
            <a:ext cx="2635751" cy="181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9497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Picture 30" descr="Horkovzdušný Balón, Bublina, Barvitý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37" t="15733" r="24529" b="603"/>
          <a:stretch/>
        </p:blipFill>
        <p:spPr bwMode="auto">
          <a:xfrm>
            <a:off x="4062500" y="2757055"/>
            <a:ext cx="1766389" cy="225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14234" y="4311787"/>
            <a:ext cx="2427023" cy="1673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976616" y="1505315"/>
            <a:ext cx="2553265" cy="127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oviny, Hydroplán, Letoun, Letadla, Doprava, Cestov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996157" y="3347099"/>
            <a:ext cx="2870056" cy="143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Letadla, Let, Otá&amp;ccaron;ení, Letoun, Doprava, Roviny, Létá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03006" y="4619472"/>
            <a:ext cx="2821388" cy="177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3484" y="304101"/>
            <a:ext cx="8007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Označ letadla, která se umějí vznést </a:t>
            </a:r>
            <a:r>
              <a:rPr lang="cs-CZ" sz="2400" b="1" dirty="0" smtClean="0">
                <a:solidFill>
                  <a:srgbClr val="E9F1F7"/>
                </a:solidFill>
              </a:rPr>
              <a:t>kolmo.</a:t>
            </a:r>
            <a:endParaRPr lang="cs-CZ" sz="2400" b="1" dirty="0">
              <a:solidFill>
                <a:srgbClr val="E9F1F7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161227" y="348966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  <p:pic>
        <p:nvPicPr>
          <p:cNvPr id="13" name="Picture 8" descr="Mustang, Letoun, Letadla, Jet, Létání, Vojenské, Osový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14889" flipH="1">
            <a:off x="1703061" y="684590"/>
            <a:ext cx="2695337" cy="182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Dvojplošník, Roviny, Letoun, Letadla, Fly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774" b="8411"/>
          <a:stretch/>
        </p:blipFill>
        <p:spPr bwMode="auto">
          <a:xfrm>
            <a:off x="9202544" y="1857491"/>
            <a:ext cx="1871250" cy="19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Stejnosm&amp;ecaron;rný M&amp;ecaron;ni&amp;ccaron;, Vrtulník, Vojenské, Fly, Vzduch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43290" y="2611504"/>
            <a:ext cx="2515543" cy="125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5856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Picture 30" descr="Horkovzdušný Balón, Bublina, Barvitý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37" t="15733" r="24529" b="603"/>
          <a:stretch/>
        </p:blipFill>
        <p:spPr bwMode="auto">
          <a:xfrm>
            <a:off x="9612218" y="4006411"/>
            <a:ext cx="1766389" cy="225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885" y="2300078"/>
            <a:ext cx="2161345" cy="149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484" y="4611355"/>
            <a:ext cx="2990681" cy="149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3484" y="304101"/>
            <a:ext cx="8007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Označ letadla, která jsou vojenská.</a:t>
            </a:r>
            <a:endParaRPr lang="cs-CZ" sz="2400" b="1" dirty="0">
              <a:solidFill>
                <a:srgbClr val="E9F1F7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161227" y="348966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  <p:pic>
        <p:nvPicPr>
          <p:cNvPr id="4" name="Picture 4" descr="Zeppelin, Vzducholo&amp;dcaron;, Hindenburg, Letadla, Letectví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82" b="17492"/>
          <a:stretch/>
        </p:blipFill>
        <p:spPr bwMode="auto">
          <a:xfrm>
            <a:off x="1436770" y="1031552"/>
            <a:ext cx="3371691" cy="110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Robota, Global Hawk, Uav, Letoun, Vojenské, Letadl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1486" y="3000455"/>
            <a:ext cx="2172047" cy="112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Mustang, Letoun, Letadla, Jet, Létání, Vojenské, Osový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5817" y="1198383"/>
            <a:ext cx="2333451" cy="157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oviny, Stíhací, Vojenské, Letoun, Letadla, Obloh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27224" y="2229476"/>
            <a:ext cx="1936379" cy="1095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Letadla, Sv&amp;ecaron;tlo, Letectví, Letoun, Roviny, Doprava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7789" y="3340755"/>
            <a:ext cx="2080406" cy="143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2271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Picture 30" descr="Horkovzdušný Balón, Bublina, Barvitý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37" t="15733" r="24529" b="603"/>
          <a:stretch/>
        </p:blipFill>
        <p:spPr bwMode="auto">
          <a:xfrm>
            <a:off x="1225097" y="4739351"/>
            <a:ext cx="1479946" cy="189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6" descr="Letecké Společnosti, Dopravní Letou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6536" y="2879436"/>
            <a:ext cx="2966787" cy="1500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47269" y="1740585"/>
            <a:ext cx="2367142" cy="163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1715" y="3579378"/>
            <a:ext cx="2406206" cy="120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oviny, Hydroplán, Letoun, Letadla, Doprava, Cestov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6268" y="3238155"/>
            <a:ext cx="2827919" cy="141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Letadla, Let, Otá&amp;ccaron;ení, Letoun, Doprava, Roviny, Létání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843323" y="1514309"/>
            <a:ext cx="2173336" cy="136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3484" y="304101"/>
            <a:ext cx="8007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Které letadlo přepraví nejvíc pasažérů?</a:t>
            </a:r>
            <a:endParaRPr lang="cs-CZ" sz="2400" b="1" dirty="0">
              <a:solidFill>
                <a:srgbClr val="E9F1F7"/>
              </a:solidFill>
            </a:endParaRPr>
          </a:p>
        </p:txBody>
      </p:sp>
      <p:pic>
        <p:nvPicPr>
          <p:cNvPr id="2" name="Picture 2" descr="Ultralehké Letadlo, Fly, Roviny, Letoun, Kluzák, &amp;Zcaron;lutá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451" y="994366"/>
            <a:ext cx="2449901" cy="122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Mustang, Letoun, Letadla, Jet, Létání, Vojenské, Osový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9968" y="533077"/>
            <a:ext cx="2492363" cy="168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oviny, Stíhací, Vojenské, Letoun, Letadla, Obloha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47269" y="4919489"/>
            <a:ext cx="2313627" cy="130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2487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" name="Picture 30" descr="Horkovzdušný Balón, Bublina, Barvitý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333" b="97778" l="27917" r="72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37" t="15733" r="24529" b="603"/>
          <a:stretch/>
        </p:blipFill>
        <p:spPr bwMode="auto">
          <a:xfrm>
            <a:off x="602575" y="1002118"/>
            <a:ext cx="1766389" cy="225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5557" y="2671702"/>
            <a:ext cx="24860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4561" y="5008688"/>
            <a:ext cx="2783785" cy="139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oviny, Hydroplán, Letoun, Letadla, Doprava, Cestov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401901" y="2773510"/>
            <a:ext cx="3021769" cy="151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3484" y="304101"/>
            <a:ext cx="8007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Které letadlo přistává na vodě?</a:t>
            </a:r>
            <a:endParaRPr lang="cs-CZ" sz="2400" b="1" dirty="0">
              <a:solidFill>
                <a:srgbClr val="E9F1F7"/>
              </a:solidFill>
            </a:endParaRPr>
          </a:p>
        </p:txBody>
      </p:sp>
      <p:pic>
        <p:nvPicPr>
          <p:cNvPr id="2" name="Picture 2" descr="Ultralehké Letadlo, Fly, Roviny, Letoun, Kluzák, &amp;Zcaron;lutá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965566" y="510596"/>
            <a:ext cx="3197980" cy="159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Zeppelin, Vzducholo&amp;dcaron;, Hindenburg, Letadla, Letectví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82" b="17492"/>
          <a:stretch/>
        </p:blipFill>
        <p:spPr bwMode="auto">
          <a:xfrm>
            <a:off x="8511582" y="1347855"/>
            <a:ext cx="3371691" cy="110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Dvojplošník, Roviny, Letoun, Letadla, Fly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774" b="8411"/>
          <a:stretch/>
        </p:blipFill>
        <p:spPr bwMode="auto">
          <a:xfrm>
            <a:off x="874366" y="4154970"/>
            <a:ext cx="1871250" cy="19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Letadla, Sv&amp;ecaron;tlo, Letectví, Letoun, Roviny, Doprava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82652" y="2953298"/>
            <a:ext cx="2274228" cy="1567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9411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3484" y="304101"/>
            <a:ext cx="8007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Které letadlo létá nejrychleji?</a:t>
            </a:r>
            <a:endParaRPr lang="cs-CZ" sz="2400" b="1" dirty="0">
              <a:solidFill>
                <a:srgbClr val="E9F1F7"/>
              </a:solidFill>
            </a:endParaRPr>
          </a:p>
        </p:txBody>
      </p:sp>
      <p:pic>
        <p:nvPicPr>
          <p:cNvPr id="2" name="Picture 2" descr="Ultralehké Letadlo, Fly, Roviny, Letoun, Kluzák, &amp;Zcaron;lut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53484" y="1249882"/>
            <a:ext cx="2984967" cy="1492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Roviny, Stíhací, Vojenské, Letoun, Letadla, Obloh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6620" y="765766"/>
            <a:ext cx="2788390" cy="157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vojplošník, &amp;Ccaron;ervená, K&amp;rcaron;ídla, Letectví, Plátno, Trup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80010" y="4817184"/>
            <a:ext cx="2758278" cy="1379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9073" y="2804615"/>
            <a:ext cx="2990681" cy="149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2" descr="Dvojplošník, Roviny, Letoun, Letadla, Fl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774" b="8411"/>
          <a:stretch/>
        </p:blipFill>
        <p:spPr bwMode="auto">
          <a:xfrm flipH="1">
            <a:off x="1025214" y="4117889"/>
            <a:ext cx="1874843" cy="198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6" descr="Letadla, Sv&amp;ecaron;tlo, Letectví, Letoun, Roviny, Doprav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7319" y="2879523"/>
            <a:ext cx="2426578" cy="167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8" descr="Letadla, Let, Otá&amp;ccaron;ení, Letoun, Doprava, Roviny, Létání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95137" y="2001955"/>
            <a:ext cx="2261700" cy="142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1284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2058"/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1817" y="1341338"/>
            <a:ext cx="1977074" cy="1363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inook, Boeing, Ch-47 Chinook, Ch-47, Vrtulník, Ra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023" y="3162747"/>
            <a:ext cx="2456920" cy="122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oviny, Hydroplán, Letoun, Letadla, Doprava, Cestovn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4325" y="3238290"/>
            <a:ext cx="2546029" cy="127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3484" y="304102"/>
            <a:ext cx="90145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Kterých letadel je víc </a:t>
            </a:r>
            <a:r>
              <a:rPr lang="cs-CZ" sz="2400" b="1" dirty="0" smtClean="0">
                <a:solidFill>
                  <a:srgbClr val="E9F1F7"/>
                </a:solidFill>
              </a:rPr>
              <a:t>- s </a:t>
            </a:r>
            <a:r>
              <a:rPr lang="cs-CZ" sz="2400" b="1" dirty="0" smtClean="0">
                <a:solidFill>
                  <a:srgbClr val="E9F1F7"/>
                </a:solidFill>
              </a:rPr>
              <a:t>jednou vrtulí nebo se dvěma?</a:t>
            </a:r>
            <a:endParaRPr lang="cs-CZ" sz="2400" b="1" dirty="0">
              <a:solidFill>
                <a:srgbClr val="E9F1F7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2877" y="1295494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 smtClean="0"/>
              <a:t>1</a:t>
            </a:r>
            <a:endParaRPr lang="cs-CZ" sz="5400" dirty="0"/>
          </a:p>
        </p:txBody>
      </p:sp>
      <p:pic>
        <p:nvPicPr>
          <p:cNvPr id="13" name="Picture 8" descr="Mustang, Letoun, Letadla, Jet, Létání, Vojenské, Osov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78385" y="3162747"/>
            <a:ext cx="2236068" cy="1512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Dvojplošník, Roviny, Letoun, Letadla, Fl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774" b="8411"/>
          <a:stretch/>
        </p:blipFill>
        <p:spPr bwMode="auto">
          <a:xfrm>
            <a:off x="2718557" y="1133026"/>
            <a:ext cx="1442028" cy="152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Letadla, Sv&amp;ecaron;tlo, Letectví, Letoun, Roviny, Doprav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3977" y="1233832"/>
            <a:ext cx="2195572" cy="15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0900714" y="1295495"/>
            <a:ext cx="1041317" cy="913755"/>
          </a:xfrm>
          <a:prstGeom prst="rect">
            <a:avLst/>
          </a:prstGeom>
          <a:solidFill>
            <a:srgbClr val="F0FA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 smtClean="0"/>
              <a:t>2</a:t>
            </a:r>
            <a:endParaRPr lang="cs-CZ" sz="5400" dirty="0"/>
          </a:p>
        </p:txBody>
      </p:sp>
      <p:pic>
        <p:nvPicPr>
          <p:cNvPr id="23" name="Picture 2" descr="Stejnosm&amp;ecaron;rný M&amp;ecaron;ni&amp;ccaron;, Vrtulník, Vojenské, Fly, Vzduch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370717" y="3182659"/>
            <a:ext cx="2390405" cy="119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1362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3.7037E-6 L -0.76445 -0.110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229" y="-550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1.11111E-6 L -0.16354 0.4347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77" y="217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3.7037E-6 L -0.25781 0.333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91" y="1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44444E-6 L 0.73568 -0.1025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784" y="-5139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2.59259E-6 L 0.19753 -0.34028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70" y="-17014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2.59259E-6 L 0.41354 0.386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77" y="19329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0.1306 0.589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23" y="2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8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Picture 26" descr="Letecké Společnosti, Dopravní Letou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71910">
            <a:off x="-3127821" y="1579660"/>
            <a:ext cx="3032644" cy="1533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8" descr="Vrtulník, Rotory, Létání, Vozidl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67336">
            <a:off x="-2509681" y="2789172"/>
            <a:ext cx="1937174" cy="1335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3484" y="304102"/>
            <a:ext cx="90145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9F1F7"/>
                </a:solidFill>
              </a:rPr>
              <a:t>Které letadlo prolétlo nejvýš? </a:t>
            </a:r>
            <a:endParaRPr lang="cs-CZ" sz="2400" b="1" dirty="0">
              <a:solidFill>
                <a:srgbClr val="E9F1F7"/>
              </a:solidFill>
            </a:endParaRPr>
          </a:p>
        </p:txBody>
      </p:sp>
      <p:pic>
        <p:nvPicPr>
          <p:cNvPr id="2" name="Picture 2" descr="Ultralehké Letadlo, Fly, Roviny, Letoun, Kluzák, &amp;Zcaron;lutá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2658327" y="4043807"/>
            <a:ext cx="1865851" cy="93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Robota, Global Hawk, Uav, Letoun, Vojenské, Letadl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641625" y="800975"/>
            <a:ext cx="2167665" cy="112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1896898" y="5144658"/>
            <a:ext cx="1421080" cy="1246997"/>
            <a:chOff x="164082" y="5144659"/>
            <a:chExt cx="1421080" cy="1246997"/>
          </a:xfrm>
        </p:grpSpPr>
        <p:sp>
          <p:nvSpPr>
            <p:cNvPr id="15" name="TextovéPole 14"/>
            <p:cNvSpPr txBox="1"/>
            <p:nvPr/>
          </p:nvSpPr>
          <p:spPr>
            <a:xfrm>
              <a:off x="164082" y="5144659"/>
              <a:ext cx="1421080" cy="1246997"/>
            </a:xfrm>
            <a:prstGeom prst="rect">
              <a:avLst/>
            </a:prstGeom>
            <a:solidFill>
              <a:srgbClr val="F0FAFF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>
                <a:defRPr sz="2800" b="1">
                  <a:solidFill>
                    <a:srgbClr val="002060"/>
                  </a:solidFill>
                </a:defRPr>
              </a:lvl1pPr>
            </a:lstStyle>
            <a:p>
              <a:pPr algn="ctr"/>
              <a:endParaRPr lang="cs-CZ" sz="5400" dirty="0"/>
            </a:p>
          </p:txBody>
        </p:sp>
        <p:pic>
          <p:nvPicPr>
            <p:cNvPr id="23" name="Picture 6" descr="Robota, Global Hawk, Uav, Letoun, Vojenské, Letadla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97" y="5477619"/>
              <a:ext cx="1194959" cy="6198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94594" y="5144658"/>
            <a:ext cx="1421080" cy="1246997"/>
            <a:chOff x="1873918" y="5144658"/>
            <a:chExt cx="1421080" cy="1246997"/>
          </a:xfrm>
        </p:grpSpPr>
        <p:sp>
          <p:nvSpPr>
            <p:cNvPr id="24" name="TextovéPole 23"/>
            <p:cNvSpPr txBox="1"/>
            <p:nvPr/>
          </p:nvSpPr>
          <p:spPr>
            <a:xfrm>
              <a:off x="1873918" y="5144658"/>
              <a:ext cx="1421080" cy="1246997"/>
            </a:xfrm>
            <a:prstGeom prst="rect">
              <a:avLst/>
            </a:prstGeom>
            <a:solidFill>
              <a:srgbClr val="F0FAFF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>
                <a:defRPr sz="2800" b="1">
                  <a:solidFill>
                    <a:srgbClr val="002060"/>
                  </a:solidFill>
                </a:defRPr>
              </a:lvl1pPr>
            </a:lstStyle>
            <a:p>
              <a:pPr algn="ctr"/>
              <a:endParaRPr lang="cs-CZ" sz="5400" dirty="0"/>
            </a:p>
          </p:txBody>
        </p:sp>
        <p:pic>
          <p:nvPicPr>
            <p:cNvPr id="26" name="Picture 28" descr="Vrtulník, Rotory, Létání, Vozidlo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767336">
              <a:off x="1979087" y="5318660"/>
              <a:ext cx="1231998" cy="8496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8683914" y="5144658"/>
            <a:ext cx="1421080" cy="1246997"/>
            <a:chOff x="8683914" y="5144658"/>
            <a:chExt cx="1421080" cy="1246997"/>
          </a:xfrm>
        </p:grpSpPr>
        <p:sp>
          <p:nvSpPr>
            <p:cNvPr id="27" name="TextovéPole 26"/>
            <p:cNvSpPr txBox="1"/>
            <p:nvPr/>
          </p:nvSpPr>
          <p:spPr>
            <a:xfrm>
              <a:off x="8683914" y="5144658"/>
              <a:ext cx="1421080" cy="1246997"/>
            </a:xfrm>
            <a:prstGeom prst="rect">
              <a:avLst/>
            </a:prstGeom>
            <a:solidFill>
              <a:srgbClr val="F0FAFF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>
                <a:defRPr sz="2800" b="1">
                  <a:solidFill>
                    <a:srgbClr val="002060"/>
                  </a:solidFill>
                </a:defRPr>
              </a:lvl1pPr>
            </a:lstStyle>
            <a:p>
              <a:pPr algn="ctr"/>
              <a:endParaRPr lang="cs-CZ" sz="5400" dirty="0"/>
            </a:p>
          </p:txBody>
        </p:sp>
        <p:pic>
          <p:nvPicPr>
            <p:cNvPr id="29" name="Picture 2" descr="Ultralehké Letadlo, Fly, Roviny, Letoun, Kluzák, &amp;Zcaron;lutá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8819618" y="5474442"/>
              <a:ext cx="1076176" cy="538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10503441" y="5119988"/>
            <a:ext cx="1421080" cy="1246997"/>
            <a:chOff x="10503441" y="5119988"/>
            <a:chExt cx="1421080" cy="1246997"/>
          </a:xfrm>
        </p:grpSpPr>
        <p:sp>
          <p:nvSpPr>
            <p:cNvPr id="28" name="TextovéPole 27"/>
            <p:cNvSpPr txBox="1"/>
            <p:nvPr/>
          </p:nvSpPr>
          <p:spPr>
            <a:xfrm>
              <a:off x="10503441" y="5119988"/>
              <a:ext cx="1421080" cy="1246997"/>
            </a:xfrm>
            <a:prstGeom prst="rect">
              <a:avLst/>
            </a:prstGeom>
            <a:solidFill>
              <a:srgbClr val="F0FAFF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>
                <a:defRPr sz="2800" b="1">
                  <a:solidFill>
                    <a:srgbClr val="002060"/>
                  </a:solidFill>
                </a:defRPr>
              </a:lvl1pPr>
            </a:lstStyle>
            <a:p>
              <a:pPr algn="ctr"/>
              <a:endParaRPr lang="cs-CZ" sz="5400" dirty="0"/>
            </a:p>
          </p:txBody>
        </p:sp>
        <p:pic>
          <p:nvPicPr>
            <p:cNvPr id="30" name="Picture 26" descr="Letecké Společnosti, Dopravní Letoun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671910">
              <a:off x="10537203" y="5437179"/>
              <a:ext cx="1288209" cy="6513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4722" y="266640"/>
            <a:ext cx="999815" cy="99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559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7 L 1.2625 0.033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125" y="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59259E-6 L 1.29557 0.0338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779" y="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1.11111E-6 L 1.22904 0.0018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445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77 -0.00949 L 1.23268 0.0194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445" y="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3446803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681243"/>
            <a:ext cx="9509760" cy="516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pPr marL="4572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 jednotlivých snímcích děti zodpovídají otázky na téma létající dopravní prostředky. </a:t>
            </a:r>
          </a:p>
          <a:p>
            <a:r>
              <a:rPr lang="cs-CZ" dirty="0" smtClean="0"/>
              <a:t>Procvičí si tak postřeh, fantazii, logiku a počítání.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Snímky č</a:t>
            </a:r>
            <a:r>
              <a:rPr lang="cs-CZ" b="1" dirty="0" smtClean="0"/>
              <a:t>. 2-4 </a:t>
            </a:r>
            <a:r>
              <a:rPr lang="cs-CZ" dirty="0" smtClean="0"/>
              <a:t>– Děti pomocí nástroje prezentace „pero“ označí dopravní prostředky dle otázky na snímku. Správnost odpovědi zkontrolují dotykem na otazník.</a:t>
            </a:r>
          </a:p>
          <a:p>
            <a:r>
              <a:rPr lang="cs-CZ" b="1" dirty="0" smtClean="0"/>
              <a:t>Snímky č</a:t>
            </a:r>
            <a:r>
              <a:rPr lang="cs-CZ" b="1" dirty="0" smtClean="0"/>
              <a:t>. 5-7 </a:t>
            </a:r>
            <a:r>
              <a:rPr lang="cs-CZ" b="1" dirty="0" smtClean="0"/>
              <a:t>– </a:t>
            </a:r>
            <a:r>
              <a:rPr lang="cs-CZ" dirty="0" smtClean="0"/>
              <a:t>špatná odpověď se po dotyku zahoupe, správná problikne a jako jediná na snímku zůstane.</a:t>
            </a:r>
          </a:p>
          <a:p>
            <a:r>
              <a:rPr lang="cs-CZ" b="1" dirty="0" smtClean="0"/>
              <a:t>Snímek č</a:t>
            </a:r>
            <a:r>
              <a:rPr lang="cs-CZ" b="1" dirty="0" smtClean="0"/>
              <a:t>. 8 </a:t>
            </a:r>
            <a:r>
              <a:rPr lang="cs-CZ" b="1" dirty="0" smtClean="0"/>
              <a:t>– </a:t>
            </a:r>
            <a:r>
              <a:rPr lang="cs-CZ" dirty="0" smtClean="0"/>
              <a:t>Dvouvrtulové dopravní prostředky doletí po dotyku na „2“ doprava; </a:t>
            </a:r>
            <a:r>
              <a:rPr lang="cs-CZ" dirty="0" err="1" smtClean="0"/>
              <a:t>jednovrtulová</a:t>
            </a:r>
            <a:r>
              <a:rPr lang="cs-CZ" dirty="0" smtClean="0"/>
              <a:t> odletí doprava po dotyku na „1“</a:t>
            </a:r>
          </a:p>
          <a:p>
            <a:r>
              <a:rPr lang="cs-CZ" b="1" dirty="0" smtClean="0"/>
              <a:t>Snímek č</a:t>
            </a:r>
            <a:r>
              <a:rPr lang="cs-CZ" b="1" dirty="0" smtClean="0"/>
              <a:t>. 9</a:t>
            </a:r>
            <a:r>
              <a:rPr lang="cs-CZ" dirty="0" smtClean="0"/>
              <a:t> </a:t>
            </a:r>
            <a:r>
              <a:rPr lang="cs-CZ" dirty="0" smtClean="0"/>
              <a:t>– po dotyku na tlačítko „play“ postupně proletí 4 letouny. </a:t>
            </a:r>
            <a:r>
              <a:rPr lang="cs-CZ" dirty="0"/>
              <a:t> </a:t>
            </a:r>
            <a:r>
              <a:rPr lang="cs-CZ" dirty="0" smtClean="0"/>
              <a:t>Při dotyku na špatná tlačítka (u spodní hrany obrazovky) tato zesvětlají. Správné (</a:t>
            </a:r>
            <a:r>
              <a:rPr lang="cs-CZ" dirty="0" err="1" smtClean="0"/>
              <a:t>dron</a:t>
            </a:r>
            <a:r>
              <a:rPr lang="cs-CZ" dirty="0" smtClean="0"/>
              <a:t>) problikne.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- Základní matematické, číselné a početná pojmy a operace</a:t>
            </a:r>
          </a:p>
          <a:p>
            <a:r>
              <a:rPr lang="cs-CZ" dirty="0" smtClean="0"/>
              <a:t>Dosažené konkretizované výstupy – chápat jednoduché souvislosti; nacházet znaky odlišné i stejné; porovnat dle společných či rozdílných znaků; zobecňovat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388</Words>
  <Application>Microsoft Office PowerPoint</Application>
  <PresentationFormat>Vlastní</PresentationFormat>
  <Paragraphs>55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Doprava - letadla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Použitý zdroj obrázků</vt:lpstr>
      <vt:lpstr>Metodický postup</vt:lpstr>
      <vt:lpstr>Práce s interaktivním výukovým materiálem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2015-06-22T18:43:10Z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