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6"/>
  </p:notesMasterIdLst>
  <p:handoutMasterIdLst>
    <p:handoutMasterId r:id="rId27"/>
  </p:handoutMasterIdLst>
  <p:sldIdLst>
    <p:sldId id="272" r:id="rId3"/>
    <p:sldId id="298" r:id="rId4"/>
    <p:sldId id="282" r:id="rId5"/>
    <p:sldId id="299" r:id="rId6"/>
    <p:sldId id="283" r:id="rId7"/>
    <p:sldId id="300" r:id="rId8"/>
    <p:sldId id="284" r:id="rId9"/>
    <p:sldId id="301" r:id="rId10"/>
    <p:sldId id="287" r:id="rId11"/>
    <p:sldId id="302" r:id="rId12"/>
    <p:sldId id="293" r:id="rId13"/>
    <p:sldId id="303" r:id="rId14"/>
    <p:sldId id="294" r:id="rId15"/>
    <p:sldId id="304" r:id="rId16"/>
    <p:sldId id="295" r:id="rId17"/>
    <p:sldId id="305" r:id="rId18"/>
    <p:sldId id="296" r:id="rId19"/>
    <p:sldId id="275" r:id="rId20"/>
    <p:sldId id="277" r:id="rId21"/>
    <p:sldId id="276" r:id="rId22"/>
    <p:sldId id="278" r:id="rId23"/>
    <p:sldId id="280" r:id="rId24"/>
    <p:sldId id="28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98"/>
            <p14:sldId id="282"/>
            <p14:sldId id="299"/>
            <p14:sldId id="283"/>
            <p14:sldId id="300"/>
            <p14:sldId id="284"/>
            <p14:sldId id="301"/>
            <p14:sldId id="287"/>
            <p14:sldId id="302"/>
            <p14:sldId id="293"/>
            <p14:sldId id="303"/>
            <p14:sldId id="294"/>
            <p14:sldId id="304"/>
            <p14:sldId id="295"/>
            <p14:sldId id="305"/>
            <p14:sldId id="296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7D0002"/>
    <a:srgbClr val="FFCA08"/>
    <a:srgbClr val="D6A78D"/>
    <a:srgbClr val="250A0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Pantomima – povolání I.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Poznej co</a:t>
            </a:r>
            <a:r>
              <a:rPr lang="cs-CZ" sz="2400" b="1" i="0" dirty="0" smtClean="0"/>
              <a:t> kdo dělá?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00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2126512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OTOČTE SE K TABULI ZÁDY, ZAČÍNÁME…</a:t>
            </a:r>
            <a:endParaRPr lang="cs-CZ" sz="4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4291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0271" y="1014181"/>
            <a:ext cx="3999497" cy="5377475"/>
          </a:xfrm>
          <a:prstGeom prst="rect">
            <a:avLst/>
          </a:prstGeom>
        </p:spPr>
      </p:pic>
      <p:pic>
        <p:nvPicPr>
          <p:cNvPr id="6" name="Picture 2" descr="Záv&amp;ecaron;s, Pozadí, &amp;Ccaron;ervená, Tkanina, Textura, Výzdoba, Kin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0168" y="1"/>
            <a:ext cx="7994513" cy="6391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8342999" y="1537852"/>
            <a:ext cx="3544202" cy="872837"/>
          </a:xfrm>
          <a:prstGeom prst="roundRect">
            <a:avLst/>
          </a:prstGeom>
          <a:solidFill>
            <a:srgbClr val="D6A78D"/>
          </a:solidFill>
          <a:ln w="38100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"/>
          <p:cNvSpPr txBox="1"/>
          <p:nvPr/>
        </p:nvSpPr>
        <p:spPr>
          <a:xfrm>
            <a:off x="8342999" y="1681882"/>
            <a:ext cx="3530600" cy="584775"/>
          </a:xfrm>
          <a:prstGeom prst="rect">
            <a:avLst/>
          </a:prstGeom>
          <a:noFill/>
          <a:ln w="57150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3200" b="1" spc="300" dirty="0" smtClean="0"/>
              <a:t>KUCHAŘ</a:t>
            </a:r>
            <a:endParaRPr lang="cs-CZ" sz="3200" b="1" spc="300" dirty="0"/>
          </a:p>
        </p:txBody>
      </p:sp>
    </p:spTree>
    <p:extLst>
      <p:ext uri="{BB962C8B-B14F-4D97-AF65-F5344CB8AC3E}">
        <p14:creationId xmlns:p14="http://schemas.microsoft.com/office/powerpoint/2010/main" xmlns="" val="2377068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00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126512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CA08">
                    <a:lumMod val="20000"/>
                    <a:lumOff val="80000"/>
                  </a:srgbClr>
                </a:solidFill>
              </a:rPr>
              <a:t>OTOČTE SE K TABULI ZÁDY, POKRAČUJEME…</a:t>
            </a:r>
            <a:endParaRPr lang="cs-CZ" sz="4000" b="1" dirty="0">
              <a:solidFill>
                <a:srgbClr val="FFCA08">
                  <a:lumMod val="20000"/>
                  <a:lumOff val="8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4144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Údr&amp;zcaron;bá&amp;rcaron;, &amp;Rcaron;emeslník, Manuální D&amp;ecaron;lník, Opravá&amp;rcaron;, Helm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08375" y="646221"/>
            <a:ext cx="3133057" cy="5745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Záv&amp;ecaron;s, Pozadí, &amp;Ccaron;ervená, Tkanina, Textura, Výzdoba, Kin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0168" y="1"/>
            <a:ext cx="7994513" cy="6391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342999" y="1537852"/>
            <a:ext cx="3544202" cy="872837"/>
          </a:xfrm>
          <a:prstGeom prst="roundRect">
            <a:avLst/>
          </a:prstGeom>
          <a:solidFill>
            <a:srgbClr val="D6A78D"/>
          </a:solidFill>
          <a:ln w="38100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TEXT"/>
          <p:cNvSpPr txBox="1"/>
          <p:nvPr/>
        </p:nvSpPr>
        <p:spPr>
          <a:xfrm>
            <a:off x="8342999" y="1681882"/>
            <a:ext cx="3530600" cy="584775"/>
          </a:xfrm>
          <a:prstGeom prst="rect">
            <a:avLst/>
          </a:prstGeom>
          <a:noFill/>
          <a:ln w="57150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3200" b="1" spc="300" dirty="0" smtClean="0"/>
              <a:t>ŘEMESLNÍK</a:t>
            </a:r>
            <a:endParaRPr lang="cs-CZ" sz="3200" b="1" spc="300" dirty="0"/>
          </a:p>
        </p:txBody>
      </p:sp>
    </p:spTree>
    <p:extLst>
      <p:ext uri="{BB962C8B-B14F-4D97-AF65-F5344CB8AC3E}">
        <p14:creationId xmlns:p14="http://schemas.microsoft.com/office/powerpoint/2010/main" xmlns="" val="4104675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00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126512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CA08">
                    <a:lumMod val="20000"/>
                    <a:lumOff val="80000"/>
                  </a:srgbClr>
                </a:solidFill>
              </a:rPr>
              <a:t>OTOČTE SE K TABULI ZÁDY, POKRAČUJEME…</a:t>
            </a:r>
            <a:endParaRPr lang="cs-CZ" sz="4000" b="1" dirty="0">
              <a:solidFill>
                <a:srgbClr val="FFCA08">
                  <a:lumMod val="20000"/>
                  <a:lumOff val="8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1334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rmáda, Voják, Vojenské, Jednotné, Ozbrojené, Zbra&amp;ncaron;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4817" y="295655"/>
            <a:ext cx="3257550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Záv&amp;ecaron;s, Pozadí, &amp;Ccaron;ervená, Tkanina, Textura, Výzdoba, Kin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0168" y="1"/>
            <a:ext cx="7994513" cy="6391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8342999" y="1537852"/>
            <a:ext cx="3544202" cy="872837"/>
          </a:xfrm>
          <a:prstGeom prst="roundRect">
            <a:avLst/>
          </a:prstGeom>
          <a:solidFill>
            <a:srgbClr val="D6A78D"/>
          </a:solidFill>
          <a:ln w="38100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"/>
          <p:cNvSpPr txBox="1"/>
          <p:nvPr/>
        </p:nvSpPr>
        <p:spPr>
          <a:xfrm>
            <a:off x="8342999" y="1681882"/>
            <a:ext cx="3530600" cy="584775"/>
          </a:xfrm>
          <a:prstGeom prst="rect">
            <a:avLst/>
          </a:prstGeom>
          <a:noFill/>
          <a:ln w="57150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3200" b="1" spc="300" dirty="0" smtClean="0"/>
              <a:t>VOJÁK</a:t>
            </a:r>
            <a:endParaRPr lang="cs-CZ" sz="3200" b="1" spc="300" dirty="0"/>
          </a:p>
        </p:txBody>
      </p:sp>
    </p:spTree>
    <p:extLst>
      <p:ext uri="{BB962C8B-B14F-4D97-AF65-F5344CB8AC3E}">
        <p14:creationId xmlns:p14="http://schemas.microsoft.com/office/powerpoint/2010/main" xmlns="" val="787525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00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126512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CA08">
                    <a:lumMod val="20000"/>
                    <a:lumOff val="80000"/>
                  </a:srgbClr>
                </a:solidFill>
              </a:rPr>
              <a:t>OTOČTE SE K TABULI ZÁDY, POKRAČUJEME…</a:t>
            </a:r>
            <a:endParaRPr lang="cs-CZ" sz="4000" b="1" dirty="0">
              <a:solidFill>
                <a:srgbClr val="FFCA08">
                  <a:lumMod val="20000"/>
                  <a:lumOff val="8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9272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Stealing, Robber, Robbery, Steal, Thief, People, Ma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1246" y="1974269"/>
            <a:ext cx="4965709" cy="484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Záv&amp;ecaron;s, Pozadí, &amp;Ccaron;ervená, Tkanina, Textura, Výzdoba, Kin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0168" y="0"/>
            <a:ext cx="7994513" cy="6629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8342999" y="1537852"/>
            <a:ext cx="3544202" cy="872837"/>
          </a:xfrm>
          <a:prstGeom prst="roundRect">
            <a:avLst/>
          </a:prstGeom>
          <a:solidFill>
            <a:srgbClr val="D6A78D"/>
          </a:solidFill>
          <a:ln w="38100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"/>
          <p:cNvSpPr txBox="1"/>
          <p:nvPr/>
        </p:nvSpPr>
        <p:spPr>
          <a:xfrm>
            <a:off x="8342999" y="1681882"/>
            <a:ext cx="3530600" cy="584775"/>
          </a:xfrm>
          <a:prstGeom prst="rect">
            <a:avLst/>
          </a:prstGeom>
          <a:noFill/>
          <a:ln w="57150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3200" b="1" spc="300" dirty="0" smtClean="0"/>
              <a:t>ZLODĚJ</a:t>
            </a:r>
            <a:endParaRPr lang="cs-CZ" sz="3200" b="1" spc="300" dirty="0"/>
          </a:p>
        </p:txBody>
      </p:sp>
    </p:spTree>
    <p:extLst>
      <p:ext uri="{BB962C8B-B14F-4D97-AF65-F5344CB8AC3E}">
        <p14:creationId xmlns:p14="http://schemas.microsoft.com/office/powerpoint/2010/main" xmlns="" val="1843751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00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126512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CA08">
                    <a:lumMod val="20000"/>
                    <a:lumOff val="80000"/>
                  </a:srgbClr>
                </a:solidFill>
              </a:rPr>
              <a:t>OTOČTE SE K TABULI ZÁDY, POKRAČUJEME…</a:t>
            </a:r>
            <a:endParaRPr lang="cs-CZ" sz="4000" b="1" dirty="0">
              <a:solidFill>
                <a:srgbClr val="FFCA08">
                  <a:lumMod val="20000"/>
                  <a:lumOff val="8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8471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orník, Jeskyn&amp;ecaron;, Uhlí, Helma, Práce, Moje, Krumpá&amp;ccaron;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9875" y="528637"/>
            <a:ext cx="6096000" cy="561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Záv&amp;ecaron;s, Pozadí, &amp;Ccaron;ervená, Tkanina, Textura, Výzdoba, Kin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0168" y="1"/>
            <a:ext cx="7994513" cy="6391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8342999" y="1537852"/>
            <a:ext cx="3544202" cy="872837"/>
          </a:xfrm>
          <a:prstGeom prst="roundRect">
            <a:avLst/>
          </a:prstGeom>
          <a:solidFill>
            <a:srgbClr val="D6A78D"/>
          </a:solidFill>
          <a:ln w="38100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"/>
          <p:cNvSpPr txBox="1"/>
          <p:nvPr/>
        </p:nvSpPr>
        <p:spPr>
          <a:xfrm>
            <a:off x="8342999" y="1681882"/>
            <a:ext cx="3530600" cy="584775"/>
          </a:xfrm>
          <a:prstGeom prst="rect">
            <a:avLst/>
          </a:prstGeom>
          <a:noFill/>
          <a:ln w="57150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3200" b="1" spc="300" dirty="0" smtClean="0"/>
              <a:t>HORNÍK</a:t>
            </a:r>
            <a:endParaRPr lang="cs-CZ" sz="3200" b="1" spc="300" dirty="0"/>
          </a:p>
        </p:txBody>
      </p:sp>
    </p:spTree>
    <p:extLst>
      <p:ext uri="{BB962C8B-B14F-4D97-AF65-F5344CB8AC3E}">
        <p14:creationId xmlns:p14="http://schemas.microsoft.com/office/powerpoint/2010/main" xmlns="" val="1856340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00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126512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CA08">
                    <a:lumMod val="20000"/>
                    <a:lumOff val="80000"/>
                  </a:srgbClr>
                </a:solidFill>
              </a:rPr>
              <a:t>OTOČTE SE K TABULI ZÁDY, POKRAČUJEME…</a:t>
            </a:r>
            <a:endParaRPr lang="cs-CZ" sz="4000" b="1" dirty="0">
              <a:solidFill>
                <a:srgbClr val="FFCA08">
                  <a:lumMod val="20000"/>
                  <a:lumOff val="8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9337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Pilot, Létání, Roviny, Letoun, Fly, Kapitán, Boeing 74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1975" y="639762"/>
            <a:ext cx="6096000" cy="4152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Záv&amp;ecaron;s, Pozadí, &amp;Ccaron;ervená, Tkanina, Textura, Výzdoba, Kin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0168" y="1"/>
            <a:ext cx="7994513" cy="6391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8342999" y="1537852"/>
            <a:ext cx="3544202" cy="872837"/>
          </a:xfrm>
          <a:prstGeom prst="roundRect">
            <a:avLst/>
          </a:prstGeom>
          <a:solidFill>
            <a:srgbClr val="D6A78D"/>
          </a:solidFill>
          <a:ln w="38100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"/>
          <p:cNvSpPr txBox="1"/>
          <p:nvPr/>
        </p:nvSpPr>
        <p:spPr>
          <a:xfrm>
            <a:off x="8342999" y="1681882"/>
            <a:ext cx="3530600" cy="584775"/>
          </a:xfrm>
          <a:prstGeom prst="rect">
            <a:avLst/>
          </a:prstGeom>
          <a:noFill/>
          <a:ln w="57150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3200" b="1" spc="300" dirty="0" smtClean="0"/>
              <a:t>PILOT</a:t>
            </a:r>
            <a:endParaRPr lang="cs-CZ" sz="3200" b="1" spc="300" dirty="0"/>
          </a:p>
        </p:txBody>
      </p:sp>
    </p:spTree>
    <p:extLst>
      <p:ext uri="{BB962C8B-B14F-4D97-AF65-F5344CB8AC3E}">
        <p14:creationId xmlns:p14="http://schemas.microsoft.com/office/powerpoint/2010/main" xmlns="" val="3534798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00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126512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CA08">
                    <a:lumMod val="20000"/>
                    <a:lumOff val="80000"/>
                  </a:srgbClr>
                </a:solidFill>
              </a:rPr>
              <a:t>OTOČTE SE K TABULI ZÁDY, POKRAČUJEME…</a:t>
            </a:r>
            <a:endParaRPr lang="cs-CZ" sz="4000" b="1" dirty="0">
              <a:solidFill>
                <a:srgbClr val="FFCA08">
                  <a:lumMod val="20000"/>
                  <a:lumOff val="8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9512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&amp;rcaron;evo, D&amp;rcaron;evorubec, Sekera, Vousy, Les, Práce, Profes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8975" y="663575"/>
            <a:ext cx="6096000" cy="553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Záv&amp;ecaron;s, Pozadí, &amp;Ccaron;ervená, Tkanina, Textura, Výzdoba, Kin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0168" y="1"/>
            <a:ext cx="7994513" cy="6391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8342999" y="1537852"/>
            <a:ext cx="3544202" cy="872837"/>
          </a:xfrm>
          <a:prstGeom prst="roundRect">
            <a:avLst/>
          </a:prstGeom>
          <a:solidFill>
            <a:srgbClr val="D6A78D"/>
          </a:solidFill>
          <a:ln w="38100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"/>
          <p:cNvSpPr txBox="1"/>
          <p:nvPr/>
        </p:nvSpPr>
        <p:spPr>
          <a:xfrm>
            <a:off x="8342999" y="1681882"/>
            <a:ext cx="3530600" cy="584775"/>
          </a:xfrm>
          <a:prstGeom prst="rect">
            <a:avLst/>
          </a:prstGeom>
          <a:noFill/>
          <a:ln w="57150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3200" b="1" spc="300" dirty="0" smtClean="0"/>
              <a:t>DŘEVORUBEC</a:t>
            </a:r>
            <a:endParaRPr lang="cs-CZ" sz="3200" b="1" spc="300" dirty="0"/>
          </a:p>
        </p:txBody>
      </p:sp>
    </p:spTree>
    <p:extLst>
      <p:ext uri="{BB962C8B-B14F-4D97-AF65-F5344CB8AC3E}">
        <p14:creationId xmlns:p14="http://schemas.microsoft.com/office/powerpoint/2010/main" xmlns="" val="898439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000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126512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CA08">
                    <a:lumMod val="20000"/>
                    <a:lumOff val="80000"/>
                  </a:srgbClr>
                </a:solidFill>
              </a:rPr>
              <a:t>OTOČTE SE K TABULI ZÁDY, POKRAČUJEME…</a:t>
            </a:r>
            <a:endParaRPr lang="cs-CZ" sz="4000" b="1" dirty="0">
              <a:solidFill>
                <a:srgbClr val="FFCA08">
                  <a:lumMod val="20000"/>
                  <a:lumOff val="8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7061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 descr="Ková&amp;rcaron;, Okupace, Profese, Práce, Kovovýroba, Ru&amp;ccaron;ní, Kov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0134" y="704865"/>
            <a:ext cx="2962266" cy="592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Záv&amp;ecaron;s, Pozadí, &amp;Ccaron;ervená, Tkanina, Textura, Výzdoba, Kin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0168" y="0"/>
            <a:ext cx="7994513" cy="6751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8342999" y="1537852"/>
            <a:ext cx="3544202" cy="872837"/>
          </a:xfrm>
          <a:prstGeom prst="roundRect">
            <a:avLst/>
          </a:prstGeom>
          <a:solidFill>
            <a:srgbClr val="D6A78D"/>
          </a:solidFill>
          <a:ln w="38100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"/>
          <p:cNvSpPr txBox="1"/>
          <p:nvPr/>
        </p:nvSpPr>
        <p:spPr>
          <a:xfrm>
            <a:off x="8342999" y="1681882"/>
            <a:ext cx="3530600" cy="584775"/>
          </a:xfrm>
          <a:prstGeom prst="rect">
            <a:avLst/>
          </a:prstGeom>
          <a:noFill/>
          <a:ln w="57150"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3200" b="1" spc="300" dirty="0" smtClean="0"/>
              <a:t>KOVÁŘ</a:t>
            </a:r>
            <a:endParaRPr lang="cs-CZ" sz="3200" b="1" spc="300" dirty="0"/>
          </a:p>
        </p:txBody>
      </p:sp>
    </p:spTree>
    <p:extLst>
      <p:ext uri="{BB962C8B-B14F-4D97-AF65-F5344CB8AC3E}">
        <p14:creationId xmlns:p14="http://schemas.microsoft.com/office/powerpoint/2010/main" xmlns="" val="3972177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http://pixabay.com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(hračky dostupné v MŠ)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Většina dětí sedí zády k dotykové obrazovce. Ten, kdo je čelem k </a:t>
            </a:r>
            <a:r>
              <a:rPr lang="cs-CZ" dirty="0" smtClean="0"/>
              <a:t>ní, </a:t>
            </a:r>
            <a:r>
              <a:rPr lang="cs-CZ" dirty="0" smtClean="0"/>
              <a:t>se snaží pomocí pantomimy představit kamarádům obrázek - povolání.  K tomu může použít předměty/hračky dostupné ve třídě.</a:t>
            </a:r>
          </a:p>
          <a:p>
            <a:pPr marL="45720" indent="0">
              <a:buNone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procvičí formou hry - pantomimu a fantazii a pohotovost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každém snímku s obrázkem povolání se po dotyku na „tlačítko“ objeví popis a zároveň opona, která skryje obrázek. Opona se odhrne potom, co se jí dotkneme.</a:t>
            </a:r>
          </a:p>
          <a:p>
            <a:r>
              <a:rPr lang="cs-CZ" dirty="0" smtClean="0"/>
              <a:t>Aby nedocházelo k nechtěným přechodům na další snímek, jsou pro jistotu mezi snímky se zadáním pantomimy vložené prázdné snímky s textem.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tvořivost, vynalézavost, fantazie</a:t>
            </a:r>
          </a:p>
          <a:p>
            <a:r>
              <a:rPr lang="cs-CZ" dirty="0" smtClean="0"/>
              <a:t>Dosažené konkretizované výstupy – vyjádřit pomocí pantomimy konkrétní činnost - povolání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481</Words>
  <Application>Microsoft Office PowerPoint</Application>
  <PresentationFormat>Vlastní</PresentationFormat>
  <Paragraphs>76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Sheer Green 16x9</vt:lpstr>
      <vt:lpstr>Pantomima – povolání I.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2015-06-22T18:33:58Z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