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4"/>
  </p:notesMasterIdLst>
  <p:handoutMasterIdLst>
    <p:handoutMasterId r:id="rId25"/>
  </p:handoutMasterIdLst>
  <p:sldIdLst>
    <p:sldId id="272" r:id="rId3"/>
    <p:sldId id="312" r:id="rId4"/>
    <p:sldId id="273" r:id="rId5"/>
    <p:sldId id="306" r:id="rId6"/>
    <p:sldId id="297" r:id="rId7"/>
    <p:sldId id="307" r:id="rId8"/>
    <p:sldId id="286" r:id="rId9"/>
    <p:sldId id="308" r:id="rId10"/>
    <p:sldId id="292" r:id="rId11"/>
    <p:sldId id="309" r:id="rId12"/>
    <p:sldId id="285" r:id="rId13"/>
    <p:sldId id="310" r:id="rId14"/>
    <p:sldId id="288" r:id="rId15"/>
    <p:sldId id="311" r:id="rId16"/>
    <p:sldId id="289" r:id="rId17"/>
    <p:sldId id="275" r:id="rId18"/>
    <p:sldId id="277" r:id="rId19"/>
    <p:sldId id="276" r:id="rId20"/>
    <p:sldId id="278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12BFA38E-D5CF-42A8-9F43-D31320B8256A}">
          <p14:sldIdLst>
            <p14:sldId id="312"/>
            <p14:sldId id="273"/>
            <p14:sldId id="306"/>
            <p14:sldId id="297"/>
            <p14:sldId id="307"/>
            <p14:sldId id="286"/>
            <p14:sldId id="308"/>
            <p14:sldId id="292"/>
            <p14:sldId id="309"/>
            <p14:sldId id="285"/>
            <p14:sldId id="310"/>
            <p14:sldId id="288"/>
            <p14:sldId id="311"/>
            <p14:sldId id="289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7D0002"/>
    <a:srgbClr val="FFCA08"/>
    <a:srgbClr val="D6A78D"/>
    <a:srgbClr val="250A0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ublicdomainvectors.org/en/" TargetMode="External"/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Pantomima – povolání II.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Poznej co</a:t>
            </a:r>
            <a:r>
              <a:rPr lang="cs-CZ" sz="2400" b="1" i="0" dirty="0" smtClean="0"/>
              <a:t> kdo dělá?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0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12651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A08">
                    <a:lumMod val="20000"/>
                    <a:lumOff val="80000"/>
                  </a:srgbClr>
                </a:solidFill>
              </a:rPr>
              <a:t>OTOČTE SE K TABULI ZÁDY, ZAČÍNÁME…</a:t>
            </a:r>
            <a:endParaRPr lang="cs-CZ" sz="4000" b="1" dirty="0">
              <a:solidFill>
                <a:srgbClr val="FFCA08">
                  <a:lumMod val="20000"/>
                  <a:lumOff val="8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64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sací Stroj, Student, Studium, Psát, Autor, D&amp;ecaron;v&amp;ccaron;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0561" y="958814"/>
            <a:ext cx="5923689" cy="499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Záv&amp;ecaron;s, Pozadí, &amp;Ccaron;ervená, Tkanina, Textura, Výzdoba, Ki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0168" y="1"/>
            <a:ext cx="7994513" cy="639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8342999" y="1537852"/>
            <a:ext cx="3544202" cy="872837"/>
          </a:xfrm>
          <a:prstGeom prst="roundRect">
            <a:avLst/>
          </a:prstGeom>
          <a:solidFill>
            <a:srgbClr val="D6A78D"/>
          </a:solidFill>
          <a:ln w="381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"/>
          <p:cNvSpPr txBox="1"/>
          <p:nvPr/>
        </p:nvSpPr>
        <p:spPr>
          <a:xfrm>
            <a:off x="8342999" y="1681882"/>
            <a:ext cx="3530600" cy="584775"/>
          </a:xfrm>
          <a:prstGeom prst="rect">
            <a:avLst/>
          </a:prstGeom>
          <a:noFill/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r"/>
            <a:r>
              <a:rPr lang="cs-CZ" sz="3200" b="1" spc="300" dirty="0" smtClean="0"/>
              <a:t>SPISOVATELKA</a:t>
            </a:r>
            <a:endParaRPr lang="cs-CZ" sz="3200" b="1" spc="300" dirty="0"/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0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12651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A08">
                    <a:lumMod val="20000"/>
                    <a:lumOff val="80000"/>
                  </a:srgbClr>
                </a:solidFill>
              </a:rPr>
              <a:t>OTOČTE SE K TABULI ZÁDY, POKRAČUJEME…</a:t>
            </a:r>
            <a:endParaRPr lang="cs-CZ" sz="4000" b="1" dirty="0">
              <a:solidFill>
                <a:srgbClr val="FFCA08">
                  <a:lumMod val="20000"/>
                  <a:lumOff val="8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196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oli&amp;ccaron;, Holi&amp;ccaron;ství, Krása, &amp;Zcaron;ena, Ú&amp;ccaron;es, Vysouše&amp;ccaron; Vlas&amp;uring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4828" y="352806"/>
            <a:ext cx="6096000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Záv&amp;ecaron;s, Pozadí, &amp;Ccaron;ervená, Tkanina, Textura, Výzdoba, Ki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0168" y="1"/>
            <a:ext cx="7994513" cy="639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8342999" y="1537852"/>
            <a:ext cx="3544202" cy="872837"/>
          </a:xfrm>
          <a:prstGeom prst="roundRect">
            <a:avLst/>
          </a:prstGeom>
          <a:solidFill>
            <a:srgbClr val="D6A78D"/>
          </a:solidFill>
          <a:ln w="381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"/>
          <p:cNvSpPr txBox="1"/>
          <p:nvPr/>
        </p:nvSpPr>
        <p:spPr>
          <a:xfrm>
            <a:off x="8342999" y="1681882"/>
            <a:ext cx="3530600" cy="584775"/>
          </a:xfrm>
          <a:prstGeom prst="rect">
            <a:avLst/>
          </a:prstGeom>
          <a:noFill/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3200" b="1" spc="300" dirty="0" smtClean="0"/>
              <a:t>KADEŘNICE</a:t>
            </a:r>
            <a:endParaRPr lang="cs-CZ" sz="3200" b="1" spc="300" dirty="0"/>
          </a:p>
        </p:txBody>
      </p:sp>
    </p:spTree>
    <p:extLst>
      <p:ext uri="{BB962C8B-B14F-4D97-AF65-F5344CB8AC3E}">
        <p14:creationId xmlns:p14="http://schemas.microsoft.com/office/powerpoint/2010/main" xmlns="" val="94243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0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12651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A08">
                    <a:lumMod val="20000"/>
                    <a:lumOff val="80000"/>
                  </a:srgbClr>
                </a:solidFill>
              </a:rPr>
              <a:t>OTOČTE SE K TABULI ZÁDY, POKRAČUJEME…</a:t>
            </a:r>
            <a:endParaRPr lang="cs-CZ" sz="4000" b="1" dirty="0">
              <a:solidFill>
                <a:srgbClr val="FFCA08">
                  <a:lumMod val="20000"/>
                  <a:lumOff val="8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5967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ublicdomainvectors.org/photos/safari_ki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9023" y="540136"/>
            <a:ext cx="2387420" cy="585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Záv&amp;ecaron;s, Pozadí, &amp;Ccaron;ervená, Tkanina, Textura, Výzdoba, Ki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0168" y="1"/>
            <a:ext cx="7994513" cy="639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8342999" y="1537852"/>
            <a:ext cx="3544202" cy="872837"/>
          </a:xfrm>
          <a:prstGeom prst="roundRect">
            <a:avLst/>
          </a:prstGeom>
          <a:solidFill>
            <a:srgbClr val="D6A78D"/>
          </a:solidFill>
          <a:ln w="381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"/>
          <p:cNvSpPr txBox="1"/>
          <p:nvPr/>
        </p:nvSpPr>
        <p:spPr>
          <a:xfrm>
            <a:off x="8342999" y="1681882"/>
            <a:ext cx="3530600" cy="584775"/>
          </a:xfrm>
          <a:prstGeom prst="rect">
            <a:avLst/>
          </a:prstGeom>
          <a:noFill/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3200" b="1" spc="300" dirty="0" smtClean="0"/>
              <a:t>CESTOVATEL</a:t>
            </a:r>
            <a:endParaRPr lang="cs-CZ" sz="3200" b="1" spc="300" dirty="0"/>
          </a:p>
        </p:txBody>
      </p:sp>
    </p:spTree>
    <p:extLst>
      <p:ext uri="{BB962C8B-B14F-4D97-AF65-F5344CB8AC3E}">
        <p14:creationId xmlns:p14="http://schemas.microsoft.com/office/powerpoint/2010/main" xmlns="" val="2481994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0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12651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A08">
                    <a:lumMod val="20000"/>
                    <a:lumOff val="80000"/>
                  </a:srgbClr>
                </a:solidFill>
              </a:rPr>
              <a:t>OTOČTE SE K TABULI ZÁDY, POKRAČUJEME…</a:t>
            </a:r>
            <a:endParaRPr lang="cs-CZ" sz="4000" b="1" dirty="0">
              <a:solidFill>
                <a:srgbClr val="FFCA08">
                  <a:lumMod val="20000"/>
                  <a:lumOff val="8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3697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idské, Práce, &amp;Ccaron;lov&amp;ecaron;k, Trubka, Instalatér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33" r="9892"/>
          <a:stretch/>
        </p:blipFill>
        <p:spPr bwMode="auto">
          <a:xfrm>
            <a:off x="2895600" y="1182043"/>
            <a:ext cx="4546600" cy="4945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Záv&amp;ecaron;s, Pozadí, &amp;Ccaron;ervená, Tkanina, Textura, Výzdoba, Ki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0168" y="1"/>
            <a:ext cx="7994513" cy="639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8342999" y="1537852"/>
            <a:ext cx="3544202" cy="872837"/>
          </a:xfrm>
          <a:prstGeom prst="roundRect">
            <a:avLst/>
          </a:prstGeom>
          <a:solidFill>
            <a:srgbClr val="D6A78D"/>
          </a:solidFill>
          <a:ln w="381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"/>
          <p:cNvSpPr txBox="1"/>
          <p:nvPr/>
        </p:nvSpPr>
        <p:spPr>
          <a:xfrm>
            <a:off x="8342999" y="1681882"/>
            <a:ext cx="3530600" cy="584775"/>
          </a:xfrm>
          <a:prstGeom prst="rect">
            <a:avLst/>
          </a:prstGeom>
          <a:noFill/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3200" b="1" spc="300" dirty="0" smtClean="0"/>
              <a:t>INSTALATÉR</a:t>
            </a:r>
            <a:endParaRPr lang="cs-CZ" sz="3200" b="1" spc="300" dirty="0"/>
          </a:p>
        </p:txBody>
      </p:sp>
    </p:spTree>
    <p:extLst>
      <p:ext uri="{BB962C8B-B14F-4D97-AF65-F5344CB8AC3E}">
        <p14:creationId xmlns:p14="http://schemas.microsoft.com/office/powerpoint/2010/main" xmlns="" val="588581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0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12651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A08">
                    <a:lumMod val="20000"/>
                    <a:lumOff val="80000"/>
                  </a:srgbClr>
                </a:solidFill>
              </a:rPr>
              <a:t>OTOČTE SE K TABULI ZÁDY, POKRAČUJEME…</a:t>
            </a:r>
            <a:endParaRPr lang="cs-CZ" sz="4000" b="1" dirty="0">
              <a:solidFill>
                <a:srgbClr val="FFCA08">
                  <a:lumMod val="20000"/>
                  <a:lumOff val="8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0630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rmáda, Voják, Vojenské, Jednotné, Ozbrojené, Zbra&amp;ncaron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5649" y="1297633"/>
            <a:ext cx="2645151" cy="494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Armáda, Voják, Vojenské, Jednotné, Ozbrojené, Zbra&amp;ncaron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81265">
            <a:off x="1257445" y="1489809"/>
            <a:ext cx="3168930" cy="4805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rmáda, Voják, Vojenské, Jednotné, Ozbrojené, Zbra&amp;ncaron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0786" y="1369650"/>
            <a:ext cx="2645151" cy="494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Záv&amp;ecaron;s, Pozadí, &amp;Ccaron;ervená, Tkanina, Textura, Výzdoba, Kin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0168" y="1"/>
            <a:ext cx="10195769" cy="8151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4345405" y="568828"/>
            <a:ext cx="3544202" cy="872837"/>
          </a:xfrm>
          <a:prstGeom prst="roundRect">
            <a:avLst/>
          </a:prstGeom>
          <a:solidFill>
            <a:srgbClr val="D6A78D"/>
          </a:solidFill>
          <a:ln w="381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"/>
          <p:cNvSpPr txBox="1"/>
          <p:nvPr/>
        </p:nvSpPr>
        <p:spPr>
          <a:xfrm>
            <a:off x="4345405" y="712858"/>
            <a:ext cx="3530600" cy="584775"/>
          </a:xfrm>
          <a:prstGeom prst="rect">
            <a:avLst/>
          </a:prstGeom>
          <a:noFill/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3200" b="1" spc="300" dirty="0" smtClean="0"/>
              <a:t>VOJÁCI</a:t>
            </a:r>
            <a:endParaRPr lang="cs-CZ" sz="3200" b="1" spc="300" dirty="0"/>
          </a:p>
        </p:txBody>
      </p:sp>
    </p:spTree>
    <p:extLst>
      <p:ext uri="{BB962C8B-B14F-4D97-AF65-F5344CB8AC3E}">
        <p14:creationId xmlns:p14="http://schemas.microsoft.com/office/powerpoint/2010/main" xmlns="" val="18350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0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12651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A08">
                    <a:lumMod val="20000"/>
                    <a:lumOff val="80000"/>
                  </a:srgbClr>
                </a:solidFill>
              </a:rPr>
              <a:t>OTOČTE SE K TABULI ZÁDY, POKRAČUJEME…</a:t>
            </a:r>
            <a:endParaRPr lang="cs-CZ" sz="4000" b="1" dirty="0">
              <a:solidFill>
                <a:srgbClr val="FFCA08">
                  <a:lumMod val="20000"/>
                  <a:lumOff val="8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850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ruslení, Vále&amp;ccaron;kové, Kole&amp;ccaron;kové Brusle, Bruslit, Spo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0705" y="2214432"/>
            <a:ext cx="2390438" cy="393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otbal, D&amp;ecaron;v&amp;ccaron;e, Hrát, B&amp;ecaron;h, Nadšení, Fialová, Š&amp;tcaron;astn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0891" y="1957804"/>
            <a:ext cx="3357646" cy="442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D&amp;ecaron;v&amp;ccaron;e, Fotbal, Hrát, Sedm, &amp;Ccaron;erné Vlasy, Pigtai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69296">
            <a:off x="7914596" y="1990793"/>
            <a:ext cx="4202186" cy="4380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Kondi&amp;ccaron;ní B&amp;ecaron;h, Pacientka, Fitness, B&amp;ecaron;&amp;zcaron;ec, Spo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977" y="2084115"/>
            <a:ext cx="2102579" cy="420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Záv&amp;ecaron;s, Pozadí, &amp;Ccaron;ervená, Tkanina, Textura, Výzdoba, Kin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" y="1"/>
            <a:ext cx="11338560" cy="868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345405" y="568828"/>
            <a:ext cx="3544202" cy="872837"/>
          </a:xfrm>
          <a:prstGeom prst="roundRect">
            <a:avLst/>
          </a:prstGeom>
          <a:solidFill>
            <a:srgbClr val="D6A78D"/>
          </a:solidFill>
          <a:ln w="381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"/>
          <p:cNvSpPr txBox="1"/>
          <p:nvPr/>
        </p:nvSpPr>
        <p:spPr>
          <a:xfrm>
            <a:off x="4345405" y="712858"/>
            <a:ext cx="3530600" cy="584775"/>
          </a:xfrm>
          <a:prstGeom prst="rect">
            <a:avLst/>
          </a:prstGeom>
          <a:noFill/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3200" b="1" spc="300" dirty="0" smtClean="0"/>
              <a:t>SPORTOVCI</a:t>
            </a:r>
            <a:endParaRPr lang="cs-CZ" sz="3200" b="1" spc="300" dirty="0"/>
          </a:p>
        </p:txBody>
      </p:sp>
    </p:spTree>
    <p:extLst>
      <p:ext uri="{BB962C8B-B14F-4D97-AF65-F5344CB8AC3E}">
        <p14:creationId xmlns:p14="http://schemas.microsoft.com/office/powerpoint/2010/main" xmlns="" val="121983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0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212651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A08">
                    <a:lumMod val="20000"/>
                    <a:lumOff val="80000"/>
                  </a:srgbClr>
                </a:solidFill>
              </a:rPr>
              <a:t>OTOČTE SE K TABULI ZÁDY, POKRAČUJEME…</a:t>
            </a:r>
            <a:endParaRPr lang="cs-CZ" sz="4000" b="1" dirty="0">
              <a:solidFill>
                <a:srgbClr val="FFCA08">
                  <a:lumMod val="20000"/>
                  <a:lumOff val="8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7783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&amp;Ccaron;inely, Kapela, &amp;Ccaron;len Kapely, Cymbalist, &amp;Ccaron;lov&amp;ecaron;k, Hudb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0914" y="1776794"/>
            <a:ext cx="3082592" cy="404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orner, &amp;Ccaron;len Kapely, Kapela, &amp;Ccaron;lov&amp;ecaron;k, Hudba, Orchest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63512" y="2095555"/>
            <a:ext cx="3094535" cy="42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ousle, Houslista, Kapela, &amp;Ccaron;len Kapely, &amp;Ccaron;lov&amp;ecaron;k, Hudb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2895" y="2253207"/>
            <a:ext cx="3624466" cy="433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Kapela Master, Orchestr, Kapela, &amp;Ccaron;len Kapely, Dirigen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4925" y="1775105"/>
            <a:ext cx="4846624" cy="441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Záv&amp;ecaron;s, Pozadí, &amp;Ccaron;ervená, Tkanina, Textura, Výzdoba, Kin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512" y="0"/>
            <a:ext cx="11806568" cy="714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345405" y="568828"/>
            <a:ext cx="3544202" cy="872837"/>
          </a:xfrm>
          <a:prstGeom prst="roundRect">
            <a:avLst/>
          </a:prstGeom>
          <a:solidFill>
            <a:srgbClr val="D6A78D"/>
          </a:solidFill>
          <a:ln w="381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"/>
          <p:cNvSpPr txBox="1"/>
          <p:nvPr/>
        </p:nvSpPr>
        <p:spPr>
          <a:xfrm>
            <a:off x="4345405" y="712858"/>
            <a:ext cx="3530600" cy="584775"/>
          </a:xfrm>
          <a:prstGeom prst="rect">
            <a:avLst/>
          </a:prstGeom>
          <a:noFill/>
          <a:ln w="571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3200" b="1" spc="300" dirty="0" smtClean="0"/>
              <a:t>ORCHESTR</a:t>
            </a:r>
            <a:endParaRPr lang="cs-CZ" sz="3200" b="1" spc="300" dirty="0"/>
          </a:p>
        </p:txBody>
      </p:sp>
    </p:spTree>
    <p:extLst>
      <p:ext uri="{BB962C8B-B14F-4D97-AF65-F5344CB8AC3E}">
        <p14:creationId xmlns:p14="http://schemas.microsoft.com/office/powerpoint/2010/main" xmlns="" val="362590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http://pixabay.com</a:t>
            </a:r>
          </a:p>
          <a:p>
            <a:r>
              <a:rPr lang="cs-CZ" dirty="0" smtClean="0">
                <a:hlinkClick r:id="rId3"/>
              </a:rPr>
              <a:t>http://publicdomainvectors.org/en/</a:t>
            </a:r>
            <a:r>
              <a:rPr lang="cs-CZ" dirty="0" smtClean="0"/>
              <a:t> (CESTOVATEL)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(hračky dostupné v MŠ)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Většina dětí sedí zády k dotykové obrazovce. Ten, kdo je čelem k </a:t>
            </a:r>
            <a:r>
              <a:rPr lang="cs-CZ" dirty="0" smtClean="0"/>
              <a:t>ní, </a:t>
            </a:r>
            <a:r>
              <a:rPr lang="cs-CZ" dirty="0" smtClean="0"/>
              <a:t>se snaží pomocí pantomimy představit kamarádům obrázek - povolání.  K tomu může použít předměty/hračky dostupné ve třídě.</a:t>
            </a:r>
          </a:p>
          <a:p>
            <a:pPr marL="45720" indent="0">
              <a:buNone/>
            </a:pPr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Děti procvičí formou hry - pantomimu a fantazii a pohotovost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každém snímku s obrázkem povolání se po dotyku na „tlačítko“ objeví popis a zároveň opona, která skryje obrázek. Opona se odhrne potom, co se jí dotkneme.</a:t>
            </a:r>
          </a:p>
          <a:p>
            <a:r>
              <a:rPr lang="cs-CZ" dirty="0" smtClean="0"/>
              <a:t>Aby nedocházelo k nechtěným přechodům na další snímek, jsou pro jistotu mezi snímky se zadáním pantomimy vložené prázdné snímky s textem.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psychika (psychologická)</a:t>
            </a:r>
          </a:p>
          <a:p>
            <a:r>
              <a:rPr lang="cs-CZ" dirty="0" smtClean="0"/>
              <a:t>Vzdělávací podoblast – Poznávací schopnosti – tvořivost, vynalézavost, fantazie</a:t>
            </a:r>
          </a:p>
          <a:p>
            <a:r>
              <a:rPr lang="cs-CZ" dirty="0" smtClean="0"/>
              <a:t>Dosažené konkretizované výstupy – vyjádřit pomocí pantomimy konkrétní činnost - povolání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464</Words>
  <Application>Microsoft Office PowerPoint</Application>
  <PresentationFormat>Vlastní</PresentationFormat>
  <Paragraphs>72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Sheer Green 16x9</vt:lpstr>
      <vt:lpstr>Pantomima – povolání II.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Použité zdroje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2015-06-22T18:35:52Z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