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1"/>
  </p:notesMasterIdLst>
  <p:handoutMasterIdLst>
    <p:handoutMasterId r:id="rId22"/>
  </p:handoutMasterIdLst>
  <p:sldIdLst>
    <p:sldId id="272" r:id="rId3"/>
    <p:sldId id="317" r:id="rId4"/>
    <p:sldId id="291" r:id="rId5"/>
    <p:sldId id="299" r:id="rId6"/>
    <p:sldId id="300" r:id="rId7"/>
    <p:sldId id="301" r:id="rId8"/>
    <p:sldId id="331" r:id="rId9"/>
    <p:sldId id="332" r:id="rId10"/>
    <p:sldId id="334" r:id="rId11"/>
    <p:sldId id="297" r:id="rId12"/>
    <p:sldId id="305" r:id="rId13"/>
    <p:sldId id="306" r:id="rId14"/>
    <p:sldId id="275" r:id="rId15"/>
    <p:sldId id="277" r:id="rId16"/>
    <p:sldId id="276" r:id="rId17"/>
    <p:sldId id="278" r:id="rId18"/>
    <p:sldId id="280" r:id="rId19"/>
    <p:sldId id="281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úvod" id="{425EB4FB-E821-4B32-8ECA-EFEAA5D3F6A1}">
          <p14:sldIdLst>
            <p14:sldId id="272"/>
          </p14:sldIdLst>
        </p14:section>
        <p14:section name="moře" id="{489A30BA-A140-40EA-8A78-FAC4C2C5EC42}">
          <p14:sldIdLst>
            <p14:sldId id="317"/>
            <p14:sldId id="291"/>
            <p14:sldId id="299"/>
            <p14:sldId id="300"/>
            <p14:sldId id="301"/>
            <p14:sldId id="331"/>
            <p14:sldId id="332"/>
            <p14:sldId id="334"/>
            <p14:sldId id="297"/>
            <p14:sldId id="305"/>
            <p14:sldId id="306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78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52523D"/>
    <a:srgbClr val="E5CF9F"/>
    <a:srgbClr val="95994D"/>
    <a:srgbClr val="B3D6EC"/>
    <a:srgbClr val="55A2DA"/>
    <a:srgbClr val="9DC5DF"/>
    <a:srgbClr val="79A3DA"/>
    <a:srgbClr val="1E2430"/>
    <a:srgbClr val="000099"/>
    <a:srgbClr val="604D3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42" autoAdjust="0"/>
    <p:restoredTop sz="94660"/>
  </p:normalViewPr>
  <p:slideViewPr>
    <p:cSldViewPr snapToGrid="0">
      <p:cViewPr varScale="1">
        <p:scale>
          <a:sx n="78" d="100"/>
          <a:sy n="78" d="100"/>
        </p:scale>
        <p:origin x="-90" y="-60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22.6.2015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22.6.2015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Hádanky – skrývačky II.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/>
          <a:lstStyle/>
          <a:p>
            <a:r>
              <a:rPr lang="cs-CZ" cap="none" dirty="0" smtClean="0"/>
              <a:t>poznej mořské tvory</a:t>
            </a:r>
            <a:endParaRPr lang="cs-CZ" cap="none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2" descr="Mro&amp;zcaron;, Sníh, Studený, Zimní, Venkovní, Polární, Zví&amp;rcaron;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913" y="486137"/>
            <a:ext cx="8348869" cy="570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8213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8213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8213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8213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2719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37225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7225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7225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37225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21731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1731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1731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21731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6237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6237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6237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237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10210800" y="2031927"/>
            <a:ext cx="1846118" cy="859799"/>
          </a:xfrm>
          <a:prstGeom prst="rect">
            <a:avLst/>
          </a:prstGeom>
          <a:solidFill>
            <a:srgbClr val="DABD93"/>
          </a:solidFill>
          <a:ln w="76200">
            <a:solidFill>
              <a:srgbClr val="000099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10340931" y="2200216"/>
            <a:ext cx="1570488" cy="52322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1E2430"/>
                </a:solidFill>
              </a:rPr>
              <a:t>mrož</a:t>
            </a:r>
            <a:endParaRPr lang="cs-CZ" sz="2800" b="1" dirty="0">
              <a:solidFill>
                <a:srgbClr val="1E243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2719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2719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2719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3707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83707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83707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83707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93643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3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2" grpId="0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3" grpId="0" animBg="1"/>
      <p:bldP spid="3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Obrázek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7095" y="1078560"/>
            <a:ext cx="8609680" cy="4802334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83707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83707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83707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83707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8213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8213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8213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8213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2719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37225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7225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7225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37225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21731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1731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1731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21731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6237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6237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6237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237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10210800" y="2031927"/>
            <a:ext cx="1846118" cy="859799"/>
          </a:xfrm>
          <a:prstGeom prst="rect">
            <a:avLst/>
          </a:prstGeom>
          <a:solidFill>
            <a:srgbClr val="DABD93"/>
          </a:solidFill>
          <a:ln w="76200">
            <a:solidFill>
              <a:srgbClr val="000099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10340931" y="2200216"/>
            <a:ext cx="1570488" cy="52322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1E2430"/>
                </a:solidFill>
              </a:rPr>
              <a:t>kosatka</a:t>
            </a:r>
            <a:endParaRPr lang="cs-CZ" sz="2800" b="1" dirty="0">
              <a:solidFill>
                <a:srgbClr val="1E243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2719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2719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2719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67594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3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2" grpId="0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309" t="13904" r="37529" b="4457"/>
          <a:stretch/>
        </p:blipFill>
        <p:spPr>
          <a:xfrm rot="1580570">
            <a:off x="1515993" y="864354"/>
            <a:ext cx="5968772" cy="5866303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8213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8213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8213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8213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2719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37225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7225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7225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37225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21731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1731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1731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21731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6237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6237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6237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237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9920135" y="2031927"/>
            <a:ext cx="2136783" cy="859799"/>
          </a:xfrm>
          <a:prstGeom prst="rect">
            <a:avLst/>
          </a:prstGeom>
          <a:solidFill>
            <a:srgbClr val="DABD93"/>
          </a:solidFill>
          <a:ln w="76200">
            <a:solidFill>
              <a:srgbClr val="000099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10125201" y="2200216"/>
            <a:ext cx="1786218" cy="52322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1E2430"/>
                </a:solidFill>
              </a:rPr>
              <a:t>hvězdice</a:t>
            </a:r>
            <a:endParaRPr lang="cs-CZ" sz="2800" b="1" dirty="0">
              <a:solidFill>
                <a:srgbClr val="1E243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2719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2719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2719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46076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2" grpId="0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921" b="89966" l="8359" r="90000">
                        <a14:foregroundMark x1="15156" y1="49718" x2="11563" y2="55919"/>
                        <a14:foregroundMark x1="16953" y1="55242" x2="13906" y2="74183"/>
                        <a14:foregroundMark x1="13828" y1="74183" x2="13359" y2="74183"/>
                        <a14:foregroundMark x1="61875" y1="50282" x2="56094" y2="77114"/>
                        <a14:foregroundMark x1="59609" y1="75986" x2="53828" y2="81736"/>
                        <a14:foregroundMark x1="53125" y1="82187" x2="52188" y2="82751"/>
                        <a14:foregroundMark x1="64375" y1="43856" x2="66250" y2="36866"/>
                        <a14:foregroundMark x1="70859" y1="35287" x2="75391" y2="35062"/>
                        <a14:foregroundMark x1="75547" y1="34724" x2="79141" y2="33145"/>
                        <a14:foregroundMark x1="81484" y1="27057" x2="82031" y2="30778"/>
                        <a14:foregroundMark x1="37656" y1="29763" x2="34609" y2="32131"/>
                        <a14:backgroundMark x1="69375" y1="37655" x2="65078" y2="43067"/>
                        <a14:backgroundMark x1="66953" y1="38782" x2="65391" y2="41150"/>
                        <a14:backgroundMark x1="80156" y1="33709" x2="76563" y2="36640"/>
                        <a14:backgroundMark x1="79844" y1="35400" x2="73438" y2="36640"/>
                        <a14:backgroundMark x1="59219" y1="53213" x2="57969" y2="61781"/>
                        <a14:backgroundMark x1="59219" y1="52649" x2="58516" y2="541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584" t="19428" r="16579" b="15942"/>
          <a:stretch/>
        </p:blipFill>
        <p:spPr>
          <a:xfrm>
            <a:off x="1198363" y="1308027"/>
            <a:ext cx="8147144" cy="4941707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8213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8213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8213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8213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2719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37225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7225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7225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37225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21731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1731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1731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21731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6237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6237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6237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237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10210800" y="2031927"/>
            <a:ext cx="1846118" cy="859799"/>
          </a:xfrm>
          <a:prstGeom prst="rect">
            <a:avLst/>
          </a:prstGeom>
          <a:solidFill>
            <a:srgbClr val="DABD93"/>
          </a:solidFill>
          <a:ln w="76200">
            <a:solidFill>
              <a:srgbClr val="000099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10340931" y="2200216"/>
            <a:ext cx="1570488" cy="52322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1E2430"/>
                </a:solidFill>
              </a:rPr>
              <a:t>kareta</a:t>
            </a:r>
            <a:endParaRPr lang="cs-CZ" sz="2800" b="1" dirty="0">
              <a:solidFill>
                <a:srgbClr val="1E243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2719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2719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2719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3707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83707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83707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83707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8057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3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2" grpId="0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3" grpId="0" animBg="1"/>
      <p:bldP spid="3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rab, Marine, Mo&amp;rcaron;ské Plod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670" y="-594920"/>
            <a:ext cx="8710765" cy="8710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8213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8213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8213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8213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2719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37225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7225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7225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37225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21731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1731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1731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21731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6237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6237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6237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237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10210800" y="2031927"/>
            <a:ext cx="1846118" cy="859799"/>
          </a:xfrm>
          <a:prstGeom prst="rect">
            <a:avLst/>
          </a:prstGeom>
          <a:solidFill>
            <a:srgbClr val="DABD93"/>
          </a:solidFill>
          <a:ln w="76200">
            <a:solidFill>
              <a:srgbClr val="000099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10340931" y="2200216"/>
            <a:ext cx="1570488" cy="52322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1E2430"/>
                </a:solidFill>
              </a:rPr>
              <a:t>krab</a:t>
            </a:r>
            <a:endParaRPr lang="cs-CZ" sz="2800" b="1" dirty="0">
              <a:solidFill>
                <a:srgbClr val="1E243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2719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2719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2719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3707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83707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83707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83707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0811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3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2" grpId="0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3" grpId="0" animBg="1"/>
      <p:bldP spid="3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delfí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07" t="41591" r="-1417" b="8409"/>
          <a:stretch/>
        </p:blipFill>
        <p:spPr>
          <a:xfrm rot="505512">
            <a:off x="658796" y="1967227"/>
            <a:ext cx="9227872" cy="3118076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7</a:t>
            </a:fld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8213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8213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8213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8213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2719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7225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7225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7225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7225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21731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1731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1731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21731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237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237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237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237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10210800" y="2031927"/>
            <a:ext cx="1846118" cy="859799"/>
          </a:xfrm>
          <a:prstGeom prst="rect">
            <a:avLst/>
          </a:prstGeom>
          <a:solidFill>
            <a:srgbClr val="DABD93"/>
          </a:solidFill>
          <a:ln w="76200">
            <a:solidFill>
              <a:srgbClr val="000099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0340931" y="2200216"/>
            <a:ext cx="1570488" cy="52322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1E2430"/>
                </a:solidFill>
              </a:rPr>
              <a:t>Delfín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52719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2719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2719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3707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3707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3707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3707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7633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3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2" grpId="0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3" grpId="0" animBg="1"/>
      <p:bldP spid="3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koník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8750" b="66771" l="13125" r="44922">
                        <a14:foregroundMark x1="23984" y1="34792" x2="21641" y2="38750"/>
                        <a14:foregroundMark x1="22813" y1="43125" x2="21563" y2="448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972" t="18759" r="54923" b="31204"/>
          <a:stretch/>
        </p:blipFill>
        <p:spPr>
          <a:xfrm rot="21249480">
            <a:off x="1285276" y="912744"/>
            <a:ext cx="4874517" cy="5363634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8</a:t>
            </a:fld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2719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7225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7225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7225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7225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21731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1731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1731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21731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237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237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237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237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10210800" y="2031927"/>
            <a:ext cx="1846118" cy="1254612"/>
          </a:xfrm>
          <a:prstGeom prst="rect">
            <a:avLst/>
          </a:prstGeom>
          <a:solidFill>
            <a:srgbClr val="DABD93"/>
          </a:solidFill>
          <a:ln w="76200">
            <a:solidFill>
              <a:srgbClr val="000099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0340931" y="2200216"/>
            <a:ext cx="1570488" cy="954107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1E2430"/>
                </a:solidFill>
              </a:rPr>
              <a:t>Mořský koník</a:t>
            </a:r>
            <a:endParaRPr lang="cs-CZ" sz="2800" b="1" dirty="0">
              <a:solidFill>
                <a:srgbClr val="1E243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2719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2719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2719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3900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2" grpId="0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chobotnic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411" t="10951" r="29849" b="1909"/>
          <a:stretch/>
        </p:blipFill>
        <p:spPr>
          <a:xfrm rot="21114659">
            <a:off x="1775976" y="605040"/>
            <a:ext cx="5419582" cy="5749373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8213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8213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8213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8213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2719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7225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7225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7225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7225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21731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21731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1731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21731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237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237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237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237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9541565" y="2031927"/>
            <a:ext cx="2515353" cy="859799"/>
          </a:xfrm>
          <a:prstGeom prst="rect">
            <a:avLst/>
          </a:prstGeom>
          <a:solidFill>
            <a:srgbClr val="DABD93"/>
          </a:solidFill>
          <a:ln w="76200">
            <a:solidFill>
              <a:srgbClr val="000099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9700591" y="2200216"/>
            <a:ext cx="2210828" cy="52322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1E2430"/>
                </a:solidFill>
              </a:rPr>
              <a:t>chobotnice</a:t>
            </a:r>
            <a:endParaRPr lang="cs-CZ" sz="2800" b="1" dirty="0">
              <a:solidFill>
                <a:srgbClr val="1E243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2719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2719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2719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3507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2" grpId="0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4" descr="Clownfish, Anemonefish, Fish, Sea, Nemo, Orange, Whit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073" t="24430" r="14963" b="6998"/>
          <a:stretch/>
        </p:blipFill>
        <p:spPr bwMode="auto">
          <a:xfrm rot="20231336">
            <a:off x="1398435" y="766849"/>
            <a:ext cx="7555868" cy="5608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8213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8213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8213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8213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2719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37225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7225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7225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37225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21731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1731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1731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21731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6237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6237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6237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237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10210800" y="2031927"/>
            <a:ext cx="1846118" cy="859799"/>
          </a:xfrm>
          <a:prstGeom prst="rect">
            <a:avLst/>
          </a:prstGeom>
          <a:solidFill>
            <a:srgbClr val="DABD93"/>
          </a:solidFill>
          <a:ln w="76200">
            <a:solidFill>
              <a:srgbClr val="000099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10340931" y="2200216"/>
            <a:ext cx="1570488" cy="52322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1E2430"/>
                </a:solidFill>
              </a:rPr>
              <a:t>klaun</a:t>
            </a:r>
            <a:endParaRPr lang="cs-CZ" sz="2800" b="1" dirty="0">
              <a:solidFill>
                <a:srgbClr val="1E243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2719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2719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2719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3707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83707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83707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83707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7074270" y="-1050144"/>
            <a:ext cx="1570488" cy="52322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err="1" smtClean="0">
                <a:solidFill>
                  <a:srgbClr val="1E2430"/>
                </a:solidFill>
              </a:rPr>
              <a:t>Nemo</a:t>
            </a:r>
            <a:endParaRPr lang="cs-CZ" sz="2800" b="1" dirty="0">
              <a:solidFill>
                <a:srgbClr val="1E243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1482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2" grpId="0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3" grpId="0" animBg="1"/>
      <p:bldP spid="3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3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Obrázek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8924" y="718889"/>
            <a:ext cx="9576523" cy="5910511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8213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8213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8213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8213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2719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37225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7225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7225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37225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21731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1731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1731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21731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6237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6237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6237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237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10075653" y="2031927"/>
            <a:ext cx="1981265" cy="859799"/>
          </a:xfrm>
          <a:prstGeom prst="rect">
            <a:avLst/>
          </a:prstGeom>
          <a:solidFill>
            <a:srgbClr val="DABD93"/>
          </a:solidFill>
          <a:ln w="76200">
            <a:solidFill>
              <a:srgbClr val="000099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10210800" y="2200216"/>
            <a:ext cx="1700619" cy="52322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1E2430"/>
                </a:solidFill>
              </a:rPr>
              <a:t>medúza</a:t>
            </a:r>
            <a:endParaRPr lang="cs-CZ" sz="2800" b="1" dirty="0">
              <a:solidFill>
                <a:srgbClr val="1E243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2719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2719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2719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3707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83707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83707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83707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36766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3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2" grpId="0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3" grpId="0" animBg="1"/>
      <p:bldP spid="3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4" descr="Arabský Angelfish, Ryby, Modrá, Hurghada, Egypt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460" t="18863" r="5171" b="12716"/>
          <a:stretch/>
        </p:blipFill>
        <p:spPr bwMode="auto">
          <a:xfrm>
            <a:off x="733640" y="1216593"/>
            <a:ext cx="7550588" cy="4434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8213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8213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8213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8213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2719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37225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7225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7225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37225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21731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1731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1731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21731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623735" y="5841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6237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6237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237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9920135" y="2031927"/>
            <a:ext cx="2136783" cy="1280616"/>
          </a:xfrm>
          <a:prstGeom prst="rect">
            <a:avLst/>
          </a:prstGeom>
          <a:solidFill>
            <a:srgbClr val="DABD93"/>
          </a:solidFill>
          <a:ln w="76200">
            <a:solidFill>
              <a:srgbClr val="000099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10041148" y="2200216"/>
            <a:ext cx="1870272" cy="954107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1E2430"/>
                </a:solidFill>
              </a:rPr>
              <a:t>Korálová rybka</a:t>
            </a:r>
            <a:endParaRPr lang="cs-CZ" sz="2800" b="1" dirty="0">
              <a:solidFill>
                <a:srgbClr val="1E243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271935" y="20319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271935" y="34797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271935" y="4927527"/>
            <a:ext cx="1549400" cy="1447800"/>
          </a:xfrm>
          <a:prstGeom prst="rect">
            <a:avLst/>
          </a:prstGeom>
          <a:solidFill>
            <a:srgbClr val="B3D6E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27146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2" grpId="0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Použitý zdroj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pixabay.com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Děti postupně odkrývají jednotlivé čtverce a snaží se uhádnout, co je schováno pod nimi. Mohou soutěžit ve dvou týmech – na střídačku odkrývají po jednom čtverci a bod získává ten, kdo uhodne dřív.</a:t>
            </a:r>
          </a:p>
          <a:p>
            <a:r>
              <a:rPr lang="cs-CZ" dirty="0" smtClean="0"/>
              <a:t>Pro kontrolu se stačí dotknout béžového políčka v pravé části obrazovky.</a:t>
            </a:r>
          </a:p>
          <a:p>
            <a:pPr marL="45720" indent="0">
              <a:buNone/>
            </a:pPr>
            <a:r>
              <a:rPr lang="cs-CZ" b="1" dirty="0"/>
              <a:t>Očekávání a cíle</a:t>
            </a:r>
          </a:p>
          <a:p>
            <a:r>
              <a:rPr lang="cs-CZ" dirty="0" smtClean="0"/>
              <a:t>Děti procvičí představivost, fantazii.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Každý čtverec po dotyku zmizí, odkryje tak část obrázku. </a:t>
            </a:r>
          </a:p>
          <a:p>
            <a:r>
              <a:rPr lang="cs-CZ" dirty="0" smtClean="0"/>
              <a:t>Správná odpověď se ukáže po kliknutí na béžové pole v pravé části obrazovky.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Vzdělávací oblast </a:t>
            </a:r>
            <a:r>
              <a:rPr lang="cs-CZ" b="1" dirty="0"/>
              <a:t>DÍTĚ A JEHO PSYCHIKA (PSYCHOLOGICKÁ)</a:t>
            </a:r>
            <a:endParaRPr lang="cs-CZ" dirty="0"/>
          </a:p>
          <a:p>
            <a:r>
              <a:rPr lang="cs-CZ" dirty="0"/>
              <a:t>Podoblast</a:t>
            </a:r>
            <a:r>
              <a:rPr lang="cs-CZ" b="1" dirty="0"/>
              <a:t> POZNÁVACÍ SCHOPNOSTI -  Tvořivost, vynalézavost, fantazie</a:t>
            </a:r>
            <a:endParaRPr lang="cs-CZ" dirty="0"/>
          </a:p>
          <a:p>
            <a:r>
              <a:rPr lang="cs-CZ" b="1" dirty="0"/>
              <a:t>Dosažené konkretizované výstupy </a:t>
            </a:r>
            <a:r>
              <a:rPr lang="cs-CZ" dirty="0"/>
              <a:t>– vyjadřovat fantazijní představy, představit si chybějící </a:t>
            </a:r>
            <a:r>
              <a:rPr lang="cs-CZ"/>
              <a:t>části </a:t>
            </a:r>
            <a:r>
              <a:rPr lang="cs-CZ" smtClean="0"/>
              <a:t>obrázku…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18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291</Words>
  <Application>Microsoft Office PowerPoint</Application>
  <PresentationFormat>Vlastní</PresentationFormat>
  <Paragraphs>59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Sheer Green 16x9</vt:lpstr>
      <vt:lpstr>Hádanky – skrývačky II.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Použitý zdroj obrázků</vt:lpstr>
      <vt:lpstr>Materiály, pomůcky a technické vybavení</vt:lpstr>
      <vt:lpstr>Metodický postup</vt:lpstr>
      <vt:lpstr>Práce s interaktivním výukovým materiálem</vt:lpstr>
      <vt:lpstr>Prvky polytechnické výchovy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2015-06-22T18:50:01Z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