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2" r:id="rId4"/>
    <p:sldId id="273" r:id="rId5"/>
    <p:sldId id="284" r:id="rId6"/>
    <p:sldId id="285" r:id="rId7"/>
    <p:sldId id="286" r:id="rId8"/>
    <p:sldId id="287" r:id="rId9"/>
    <p:sldId id="288" r:id="rId10"/>
    <p:sldId id="283" r:id="rId11"/>
    <p:sldId id="275" r:id="rId12"/>
    <p:sldId id="277" r:id="rId13"/>
    <p:sldId id="276" r:id="rId14"/>
    <p:sldId id="278" r:id="rId15"/>
    <p:sldId id="280" r:id="rId16"/>
    <p:sldId id="281" r:id="rId1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82"/>
          </p14:sldIdLst>
        </p14:section>
        <p14:section name="od nejmladšího" id="{30B36FFF-12AF-4E26-A03E-5396832FD91D}">
          <p14:sldIdLst>
            <p14:sldId id="273"/>
            <p14:sldId id="284"/>
            <p14:sldId id="285"/>
            <p14:sldId id="286"/>
            <p14:sldId id="287"/>
            <p14:sldId id="288"/>
          </p14:sldIdLst>
        </p14:section>
        <p14:section name="PL-kartičky" id="{2A7DC411-0485-40F4-AA3D-B0F9A489DA18}">
          <p14:sldIdLst>
            <p14:sldId id="283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>
        <p:scale>
          <a:sx n="70" d="100"/>
          <a:sy n="70" d="100"/>
        </p:scale>
        <p:origin x="-390" y="-7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3502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Rodina roste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cap="none" baseline="0" dirty="0" smtClean="0"/>
              <a:t>seřaď jednotlivé členy</a:t>
            </a:r>
            <a:endParaRPr lang="cs-CZ" sz="2400" b="1" i="0" cap="none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b="1" dirty="0" smtClean="0"/>
              <a:t>Tohle jsou Novákovi…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03209" y="1569976"/>
            <a:ext cx="1891264" cy="350733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4424" y="1361322"/>
            <a:ext cx="2027576" cy="371598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274" y="2750461"/>
            <a:ext cx="1530415" cy="234951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409" y="3110265"/>
            <a:ext cx="1082506" cy="198970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9451" y="1434931"/>
            <a:ext cx="1561712" cy="364237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5915" y="3516248"/>
            <a:ext cx="1649785" cy="15837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4078">
            <a:off x="6455373" y="1278938"/>
            <a:ext cx="1541185" cy="388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78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b="1" dirty="0" smtClean="0"/>
              <a:t>Najdi nejmladšího člena rodiny…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29365" y="1452004"/>
            <a:ext cx="1891264" cy="350733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6745" y="4025890"/>
            <a:ext cx="1530415" cy="234951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528" y="3037124"/>
            <a:ext cx="1561712" cy="3642379"/>
          </a:xfrm>
          <a:prstGeom prst="rect">
            <a:avLst/>
          </a:prstGeom>
        </p:spPr>
      </p:pic>
      <p:pic>
        <p:nvPicPr>
          <p:cNvPr id="14" name="Obrázek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33653" y="4791677"/>
            <a:ext cx="1649785" cy="1583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9239" y="1527048"/>
            <a:ext cx="1082506" cy="198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b="1" dirty="0" smtClean="0"/>
              <a:t>Kdo je druhý nejmladší?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6221" y="1527048"/>
            <a:ext cx="1530415" cy="234951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49984" y="595603"/>
            <a:ext cx="1561712" cy="364237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148" y="1112261"/>
            <a:ext cx="1649785" cy="1583724"/>
          </a:xfrm>
          <a:prstGeom prst="rect">
            <a:avLst/>
          </a:prstGeom>
        </p:spPr>
      </p:pic>
      <p:pic>
        <p:nvPicPr>
          <p:cNvPr id="15" name="Obrázek 1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5739" y="4520821"/>
            <a:ext cx="1082506" cy="198970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2428" y="2379988"/>
            <a:ext cx="2027576" cy="371598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4078">
            <a:off x="2017275" y="2836570"/>
            <a:ext cx="1541185" cy="388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830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b="1" dirty="0" smtClean="0"/>
              <a:t>Kdo je na řadě teď?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419" y="3259902"/>
            <a:ext cx="1891264" cy="3507334"/>
          </a:xfrm>
          <a:prstGeom prst="rect">
            <a:avLst/>
          </a:prstGeom>
        </p:spPr>
      </p:pic>
      <p:pic>
        <p:nvPicPr>
          <p:cNvPr id="12" name="Obrázek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5754" y="4042145"/>
            <a:ext cx="1530415" cy="234951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148" y="1112261"/>
            <a:ext cx="1649785" cy="1583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3660" y="1032182"/>
            <a:ext cx="1082506" cy="198970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23652" y="1032182"/>
            <a:ext cx="2027576" cy="371598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4078">
            <a:off x="4580530" y="1319524"/>
            <a:ext cx="1541185" cy="388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935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b="1" dirty="0" smtClean="0"/>
              <a:t>A co dospělí, kdo je nejmladší?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72692" y="2884322"/>
            <a:ext cx="1891264" cy="350733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22531" y="910391"/>
            <a:ext cx="1530415" cy="2349511"/>
          </a:xfrm>
          <a:prstGeom prst="rect">
            <a:avLst/>
          </a:prstGeom>
        </p:spPr>
      </p:pic>
      <p:pic>
        <p:nvPicPr>
          <p:cNvPr id="13" name="Obrázek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9344" y="3021889"/>
            <a:ext cx="1561712" cy="364237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148" y="1112261"/>
            <a:ext cx="1649785" cy="1583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3660" y="1032182"/>
            <a:ext cx="1082506" cy="198970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58086" y="1112261"/>
            <a:ext cx="2027576" cy="371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772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b="1" dirty="0" smtClean="0"/>
              <a:t>A kdo teď?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2819" y="597857"/>
            <a:ext cx="1891264" cy="350733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2500" y="2649327"/>
            <a:ext cx="1530415" cy="2349511"/>
          </a:xfrm>
          <a:prstGeom prst="rect">
            <a:avLst/>
          </a:prstGeom>
        </p:spPr>
      </p:pic>
      <p:pic>
        <p:nvPicPr>
          <p:cNvPr id="13" name="Obrázek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72464" y="1356459"/>
            <a:ext cx="1561712" cy="364237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853" y="3173246"/>
            <a:ext cx="1649785" cy="1583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6220" y="2934863"/>
            <a:ext cx="1082506" cy="198970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4711" y="2913412"/>
            <a:ext cx="2027576" cy="3715988"/>
          </a:xfrm>
          <a:prstGeom prst="rect">
            <a:avLst/>
          </a:prstGeom>
        </p:spPr>
      </p:pic>
      <p:pic>
        <p:nvPicPr>
          <p:cNvPr id="10" name="Obrázek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4078">
            <a:off x="9863537" y="2700931"/>
            <a:ext cx="1541185" cy="388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625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b="1" dirty="0" smtClean="0"/>
              <a:t>A nakonec babička s dědečkem.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19645" y="2386854"/>
            <a:ext cx="1891264" cy="350733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2500" y="3544677"/>
            <a:ext cx="1530415" cy="2349511"/>
          </a:xfrm>
          <a:prstGeom prst="rect">
            <a:avLst/>
          </a:prstGeom>
        </p:spPr>
      </p:pic>
      <p:pic>
        <p:nvPicPr>
          <p:cNvPr id="13" name="Obrázek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72464" y="2251809"/>
            <a:ext cx="1561712" cy="364237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853" y="4068596"/>
            <a:ext cx="1649785" cy="15837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6220" y="3830213"/>
            <a:ext cx="1082506" cy="198970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78125" y="2128398"/>
            <a:ext cx="2027576" cy="371598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4078">
            <a:off x="6075352" y="2046014"/>
            <a:ext cx="1541185" cy="388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7100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251181" y="3099389"/>
            <a:ext cx="2021327" cy="370453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891007" y="3286958"/>
            <a:ext cx="1903112" cy="3529307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499377">
            <a:off x="1490558" y="-171091"/>
            <a:ext cx="1542573" cy="388424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005170" y="6992"/>
            <a:ext cx="1561713" cy="364237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798287" y="4804778"/>
            <a:ext cx="1693705" cy="162588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068106" y="2534463"/>
            <a:ext cx="1077865" cy="198117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833082" y="154292"/>
            <a:ext cx="1547912" cy="2376372"/>
          </a:xfrm>
          <a:prstGeom prst="rect">
            <a:avLst/>
          </a:prstGeom>
        </p:spPr>
      </p:pic>
      <p:sp>
        <p:nvSpPr>
          <p:cNvPr id="19" name="Obdélník 18"/>
          <p:cNvSpPr/>
          <p:nvPr/>
        </p:nvSpPr>
        <p:spPr>
          <a:xfrm>
            <a:off x="101844" y="331031"/>
            <a:ext cx="4320000" cy="288000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01844" y="3511656"/>
            <a:ext cx="4320000" cy="288000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664911" y="365849"/>
            <a:ext cx="4320000" cy="288000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664911" y="3546474"/>
            <a:ext cx="4320000" cy="288000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9182520" y="227279"/>
            <a:ext cx="2880000" cy="216000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9182520" y="2387279"/>
            <a:ext cx="2880000" cy="216000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9182520" y="4547279"/>
            <a:ext cx="2880000" cy="2160000"/>
          </a:xfrm>
          <a:prstGeom prst="rect">
            <a:avLst/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58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</a:p>
          <a:p>
            <a:pPr lvl="0"/>
            <a:r>
              <a:rPr lang="cs-CZ" dirty="0" smtClean="0"/>
              <a:t>Počítač připojený k tiskárně</a:t>
            </a:r>
            <a:endParaRPr lang="cs-CZ" dirty="0"/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(pastelky, nůžky, magnetky, magnetická tabulka)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začátku prezentace si povídáme o jednotlivých členech rodiny, můžeme navázat povídáním o rodinách dětí. </a:t>
            </a:r>
          </a:p>
          <a:p>
            <a:r>
              <a:rPr lang="cs-CZ" dirty="0" smtClean="0"/>
              <a:t>Dále pak v prezentaci děti řadí členy rodiny podle věku – od nejmladšího k nejstarším. </a:t>
            </a:r>
          </a:p>
          <a:p>
            <a:r>
              <a:rPr lang="cs-CZ" dirty="0" smtClean="0"/>
              <a:t>Součástí materiálu je pracovní list s kartičkami, který si děti vybarví a rozstříhají. </a:t>
            </a:r>
            <a:r>
              <a:rPr lang="cs-CZ" dirty="0" smtClean="0"/>
              <a:t> Společně </a:t>
            </a:r>
            <a:r>
              <a:rPr lang="cs-CZ" dirty="0" smtClean="0"/>
              <a:t>s kamarádem u dotykové obrazovky tak mohou řadit členy rodiny. Kartičky mohou řadit i podle výšky postav, barev oblečení, počtu vlasů,…na magnetické tabulky.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Snímek se všemi členy rodiny na začátku je bez animací</a:t>
            </a:r>
          </a:p>
          <a:p>
            <a:r>
              <a:rPr lang="cs-CZ" dirty="0" smtClean="0"/>
              <a:t>Na dalších snímcích členové rodiny, kteří nejsou odpovědí na otázku, zmizí. Správná odpověď posune prezentaci na další snímek.</a:t>
            </a:r>
          </a:p>
          <a:p>
            <a:r>
              <a:rPr lang="cs-CZ" dirty="0" smtClean="0"/>
              <a:t>Pracovní list je určený k tisku, při prezentaci se nezobrazuje</a:t>
            </a:r>
            <a:r>
              <a:rPr lang="cs-CZ" smtClean="0"/>
              <a:t>, animovaný není.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psychika (psychologická)</a:t>
            </a:r>
          </a:p>
          <a:p>
            <a:r>
              <a:rPr lang="cs-CZ" dirty="0" smtClean="0"/>
              <a:t>Vzdělávací podoblast – Poznávací schopnosti – Základní matematické, početní a číselné pojmy a operace</a:t>
            </a:r>
          </a:p>
          <a:p>
            <a:r>
              <a:rPr lang="cs-CZ" dirty="0" smtClean="0"/>
              <a:t>Dosažené konkretizované výstupy –  rozumět a používat základní pojmy označující velikost, věk; porovnat a uspořádat předměty podle daného kritéria;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365</Words>
  <Application>Microsoft Office PowerPoint</Application>
  <PresentationFormat>Vlastní</PresentationFormat>
  <Paragraphs>52</Paragraphs>
  <Slides>15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Sheer Green 16x9</vt:lpstr>
      <vt:lpstr>Rodina roste</vt:lpstr>
      <vt:lpstr>Tohle jsou Novákovi…</vt:lpstr>
      <vt:lpstr>Najdi nejmladšího člena rodiny…</vt:lpstr>
      <vt:lpstr>Kdo je druhý nejmladší?</vt:lpstr>
      <vt:lpstr>Kdo je na řadě teď?</vt:lpstr>
      <vt:lpstr>A co dospělí, kdo je nejmladší?</vt:lpstr>
      <vt:lpstr>A kdo teď?</vt:lpstr>
      <vt:lpstr>A nakonec babička s dědečkem.</vt:lpstr>
      <vt:lpstr>Snímek 9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2015-06-22T18:45:10Z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