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29"/>
  </p:notesMasterIdLst>
  <p:handoutMasterIdLst>
    <p:handoutMasterId r:id="rId30"/>
  </p:handoutMasterIdLst>
  <p:sldIdLst>
    <p:sldId id="272" r:id="rId3"/>
    <p:sldId id="273" r:id="rId4"/>
    <p:sldId id="290" r:id="rId5"/>
    <p:sldId id="292" r:id="rId6"/>
    <p:sldId id="291" r:id="rId7"/>
    <p:sldId id="287" r:id="rId8"/>
    <p:sldId id="294" r:id="rId9"/>
    <p:sldId id="295" r:id="rId10"/>
    <p:sldId id="296" r:id="rId11"/>
    <p:sldId id="297" r:id="rId12"/>
    <p:sldId id="298" r:id="rId13"/>
    <p:sldId id="299" r:id="rId14"/>
    <p:sldId id="293" r:id="rId15"/>
    <p:sldId id="300" r:id="rId16"/>
    <p:sldId id="288" r:id="rId17"/>
    <p:sldId id="303" r:id="rId18"/>
    <p:sldId id="304" r:id="rId19"/>
    <p:sldId id="305" r:id="rId20"/>
    <p:sldId id="306" r:id="rId21"/>
    <p:sldId id="307" r:id="rId22"/>
    <p:sldId id="301" r:id="rId23"/>
    <p:sldId id="282" r:id="rId24"/>
    <p:sldId id="283" r:id="rId25"/>
    <p:sldId id="284" r:id="rId26"/>
    <p:sldId id="285" r:id="rId27"/>
    <p:sldId id="28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130" d="100"/>
          <a:sy n="130" d="100"/>
        </p:scale>
        <p:origin x="-90" y="-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6/23/2015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openxmlformats.org/officeDocument/2006/relationships/image" Target="../media/image73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kohoutek-jehli%C4%8Dnan-borovice-529209/" TargetMode="External"/><Relationship Id="rId13" Type="http://schemas.openxmlformats.org/officeDocument/2006/relationships/hyperlink" Target="http://pixabay.com/cs/jedle-strom-kufr-p%C5%99%C3%ADroda-listy-576838/" TargetMode="External"/><Relationship Id="rId3" Type="http://schemas.openxmlformats.org/officeDocument/2006/relationships/hyperlink" Target="http://pixabay.com/cs/%C5%A1i%C5%A1ky-kohoutek-strom-jehli%C4%8Dnan-10621/" TargetMode="External"/><Relationship Id="rId7" Type="http://schemas.openxmlformats.org/officeDocument/2006/relationships/hyperlink" Target="http://pixabay.com/cs/v%C4%9Btev-jedle-jehly-zimn%C3%AD-623011/" TargetMode="External"/><Relationship Id="rId12" Type="http://schemas.openxmlformats.org/officeDocument/2006/relationships/hyperlink" Target="http://pixabay.com/cs/borovice-strom-silueta-%C4%8Dern%C3%A1-a-b%C3%ADl%C3%A1-620790/" TargetMode="External"/><Relationship Id="rId2" Type="http://schemas.openxmlformats.org/officeDocument/2006/relationships/hyperlink" Target="http://pixabay.com/cs/evergreen-smrk-jedle-borovice-2939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jedle-tannenzweig-borov%C3%A9-%C5%A1i%C5%A1ky-334013/" TargetMode="External"/><Relationship Id="rId11" Type="http://schemas.openxmlformats.org/officeDocument/2006/relationships/hyperlink" Target="http://pixabay.com/cs/strom-jehli%C4%8Dnat%C3%BD-zelen%C3%A1-p%C5%99%C3%ADroda-576312/" TargetMode="External"/><Relationship Id="rId5" Type="http://schemas.openxmlformats.org/officeDocument/2006/relationships/hyperlink" Target="http://pixabay.com/cs/jedle-jehli%C4%8Dnat%C3%BD-strom-les-zelen%C3%A1-297825/" TargetMode="External"/><Relationship Id="rId15" Type="http://schemas.openxmlformats.org/officeDocument/2006/relationships/hyperlink" Target="http://pixabay.com/cs/borovice-smrky-st%C3%A1lezelen%C3%A9-stromy-311512/" TargetMode="External"/><Relationship Id="rId10" Type="http://schemas.openxmlformats.org/officeDocument/2006/relationships/hyperlink" Target="http://pixabay.com/cs/strom-jehli%C4%8Dnat%C3%BD-zelen%C3%A1-p%C5%99%C3%ADroda-576314/" TargetMode="External"/><Relationship Id="rId4" Type="http://schemas.openxmlformats.org/officeDocument/2006/relationships/hyperlink" Target="http://pixabay.com/cs/tannenzweig-v%C3%BDhonky-jedle-zelen%C3%A1-474408/" TargetMode="External"/><Relationship Id="rId9" Type="http://schemas.openxmlformats.org/officeDocument/2006/relationships/hyperlink" Target="http://pixabay.com/cs/strom-zelen%C3%A1-borovice-31576/" TargetMode="External"/><Relationship Id="rId14" Type="http://schemas.openxmlformats.org/officeDocument/2006/relationships/hyperlink" Target="http://pixabay.com/cs/stromy-slunce-st%C3%ADny-borovice-351700/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1531917"/>
            <a:ext cx="10363200" cy="902526"/>
          </a:xfrm>
        </p:spPr>
        <p:txBody>
          <a:bodyPr>
            <a:normAutofit fontScale="9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LES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2588821"/>
            <a:ext cx="10363200" cy="855023"/>
          </a:xfrm>
        </p:spPr>
        <p:txBody>
          <a:bodyPr/>
          <a:lstStyle/>
          <a:p>
            <a:pPr algn="ctr"/>
            <a:r>
              <a:rPr lang="cs-CZ" sz="400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Jehličnaté </a:t>
            </a:r>
            <a:r>
              <a:rPr lang="cs-CZ" sz="400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stromy </a:t>
            </a:r>
            <a:endParaRPr lang="cs-CZ" sz="400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83203" y="274638"/>
            <a:ext cx="11099197" cy="1143000"/>
          </a:xfrm>
        </p:spPr>
        <p:txBody>
          <a:bodyPr/>
          <a:lstStyle/>
          <a:p>
            <a:r>
              <a:rPr lang="cs-CZ" dirty="0" smtClean="0"/>
              <a:t>Jehličnatý les</a:t>
            </a:r>
            <a:endParaRPr lang="cs-CZ" dirty="0"/>
          </a:p>
        </p:txBody>
      </p:sp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140189" y="62582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906027" y="62582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3203" y="1104405"/>
            <a:ext cx="10912028" cy="404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969" y="1067316"/>
            <a:ext cx="3188044" cy="5013939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184969" y="6271299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39857" y="627129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Borovice, Smrky, Stálezelené Stromy, Strom, Smrk, Jed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69" b="99375" l="0" r="680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9572" y="967037"/>
            <a:ext cx="4866936" cy="521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7773" y="2204230"/>
            <a:ext cx="3653481" cy="274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809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Větev a šišky smrku</a:t>
            </a:r>
            <a:endParaRPr lang="cs-CZ" dirty="0"/>
          </a:p>
        </p:txBody>
      </p:sp>
      <p:pic>
        <p:nvPicPr>
          <p:cNvPr id="5" name="Picture 2" descr="Smrk, Jehla, Jehly, Strom, Zelená, Kapky Dešt&amp;ecaron;, Lét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916" y="1269009"/>
            <a:ext cx="3788227" cy="287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Šišky, Kohoutek, Strom, Jehli&amp;ccaron;nan, Spole&amp;ccaron;né Smr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1262" y="1269008"/>
            <a:ext cx="3851563" cy="287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31206" y="2032580"/>
            <a:ext cx="3303511" cy="24776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083791" y="3975596"/>
            <a:ext cx="1693206" cy="27624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9829" y="4510214"/>
            <a:ext cx="2798618" cy="1693207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136443" y="622973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0837541" y="631880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21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 smrku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5694" y="1199408"/>
            <a:ext cx="3422815" cy="3829792"/>
          </a:xfrm>
          <a:prstGeom prst="rect">
            <a:avLst/>
          </a:prstGeom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163127" y="629505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30297" y="629505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6450" y="1199408"/>
            <a:ext cx="3422816" cy="382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7146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Jedle </a:t>
            </a:r>
            <a:endParaRPr lang="cs-CZ" dirty="0"/>
          </a:p>
        </p:txBody>
      </p:sp>
      <p:pic>
        <p:nvPicPr>
          <p:cNvPr id="4104" name="Picture 8" descr="Jedle, Strom, Kufr, P&amp;rcaron;íroda, Listy, Pobo&amp;ccaron;ek, Grafick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2006" y="375577"/>
            <a:ext cx="360045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152064" y="622926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901548" y="62292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064" y="1205674"/>
            <a:ext cx="3265714" cy="50235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8573" y="1476023"/>
            <a:ext cx="3173433" cy="343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9486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Větev a šišky jedle</a:t>
            </a:r>
            <a:endParaRPr lang="cs-CZ" dirty="0"/>
          </a:p>
        </p:txBody>
      </p:sp>
      <p:pic>
        <p:nvPicPr>
          <p:cNvPr id="4098" name="Picture 2" descr="Tannenzweig, Výhonky, Jedle, Zelená, Klí&amp;ccaron;ky, R&amp;uring;s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203" y="1159354"/>
            <a:ext cx="3548063" cy="289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V&amp;ecaron;tev, Jedle, Jehly, Zimní, Br&amp;ccaron;álová Mod&amp;rcaron;, Silni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6670" y="1159354"/>
            <a:ext cx="3965162" cy="289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140188" y="624161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913424" y="62416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9054" y="1205013"/>
            <a:ext cx="2962294" cy="3949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392" y="4166398"/>
            <a:ext cx="2766951" cy="20752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3692" y="4166397"/>
            <a:ext cx="2751117" cy="207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0855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 jedle</a:t>
            </a:r>
            <a:endParaRPr lang="cs-CZ" dirty="0"/>
          </a:p>
        </p:txBody>
      </p:sp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201881" y="624642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80114" y="62464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5008" y="1599803"/>
            <a:ext cx="3099457" cy="41594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6168" y="786406"/>
            <a:ext cx="3245920" cy="432789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16123" y="1599803"/>
            <a:ext cx="2997214" cy="415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8506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135" y="1009403"/>
            <a:ext cx="3040083" cy="50113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563" y="1359724"/>
            <a:ext cx="3831771" cy="2873829"/>
          </a:xfrm>
          <a:prstGeom prst="rect">
            <a:avLst/>
          </a:prstGeom>
        </p:spPr>
      </p:pic>
      <p:pic>
        <p:nvPicPr>
          <p:cNvPr id="7176" name="Picture 8" descr="Borovice, Strom, Silueta, &amp;Ccaron;erná A Bíl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000" b="99063" l="2841" r="89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2800" y="644751"/>
            <a:ext cx="50292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187284" y="625612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05331" y="62561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9028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Větev a šišky borovice</a:t>
            </a:r>
            <a:endParaRPr lang="cs-CZ" dirty="0"/>
          </a:p>
        </p:txBody>
      </p:sp>
      <p:pic>
        <p:nvPicPr>
          <p:cNvPr id="6146" name="Picture 2" descr="Kohoutek, Jehli&amp;ccaron;nan, Borovice, Borová Šiš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135" y="1103399"/>
            <a:ext cx="3705101" cy="246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6062" y="1103399"/>
            <a:ext cx="3558640" cy="2460419"/>
          </a:xfrm>
          <a:prstGeom prst="rect">
            <a:avLst/>
          </a:prstGeom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95003" y="631767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759045" y="62987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tromy, Slunce, Stíny, Borovi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8869" y="1103399"/>
            <a:ext cx="3669474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135" y="3874539"/>
            <a:ext cx="2917371" cy="21880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0082" y="3884081"/>
            <a:ext cx="2917371" cy="2188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3516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 borovice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2437" y="1494639"/>
            <a:ext cx="3327812" cy="3671127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118754" y="621079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89673" y="621079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7955" y="1494639"/>
            <a:ext cx="3327812" cy="367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5447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135" y="1413163"/>
            <a:ext cx="2885705" cy="4738255"/>
          </a:xfrm>
          <a:prstGeom prst="rect">
            <a:avLst/>
          </a:prstGeom>
        </p:spPr>
      </p:pic>
      <p:pic>
        <p:nvPicPr>
          <p:cNvPr id="8" name="Picture 6" descr="Strom, Jehli&amp;ccaron;natý, Zelená, P&amp;rcaron;íroda, Les, Venkovní, Par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05523" y="1021278"/>
            <a:ext cx="3390900" cy="584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220595" y="624642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32611" y="62464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9080" y="1701139"/>
            <a:ext cx="3416137" cy="256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4243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Větve a šišky modřínu</a:t>
            </a:r>
            <a:endParaRPr lang="cs-CZ" dirty="0"/>
          </a:p>
        </p:txBody>
      </p:sp>
      <p:pic>
        <p:nvPicPr>
          <p:cNvPr id="1026" name="Picture 2" descr="Ku&amp;zcaron;ely, Mod&amp;rcaron;ín, Strom, Iglak, Mod&amp;rcaron;ín Ku&amp;zcaron;ely, Snít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714" y="1413023"/>
            <a:ext cx="3604980" cy="241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26679" y="1413023"/>
            <a:ext cx="3380509" cy="2535382"/>
          </a:xfrm>
          <a:prstGeom prst="rect">
            <a:avLst/>
          </a:prstGeom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156773" y="624642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851731" y="62464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704" y="4206579"/>
            <a:ext cx="2817178" cy="19073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0239" y="4206578"/>
            <a:ext cx="2891640" cy="19329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99907" y="1163476"/>
            <a:ext cx="3007179" cy="400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430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 modřínu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9826" y="1401289"/>
            <a:ext cx="3434690" cy="3681351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148939" y="622860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63606" y="622860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9314" y="1401289"/>
            <a:ext cx="3327812" cy="36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54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Náletové dřeviny</a:t>
            </a:r>
            <a:endParaRPr lang="cs-CZ" dirty="0"/>
          </a:p>
        </p:txBody>
      </p:sp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190005" y="626310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794670" y="626310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890" y="2062869"/>
            <a:ext cx="2811731" cy="31028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49512" y="201880"/>
            <a:ext cx="2367148" cy="177536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4453" y="2062869"/>
            <a:ext cx="2571750" cy="31028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93359" y="2062869"/>
            <a:ext cx="4884717" cy="310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9705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75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8" y="6412674"/>
            <a:ext cx="4907072" cy="36039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Vysázené stromky na pasece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7678" y="1425038"/>
            <a:ext cx="4776196" cy="3663538"/>
          </a:xfrm>
          <a:prstGeom prst="rect">
            <a:avLst/>
          </a:prstGeom>
        </p:spPr>
      </p:pic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190005" y="626310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794670" y="626310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730" y="1425039"/>
            <a:ext cx="4884717" cy="3663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9733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1308" y="274638"/>
            <a:ext cx="11421092" cy="1143000"/>
          </a:xfrm>
        </p:spPr>
        <p:txBody>
          <a:bodyPr/>
          <a:lstStyle/>
          <a:p>
            <a:r>
              <a:rPr lang="cs-CZ" dirty="0" smtClean="0"/>
              <a:t>Uschlý strom </a:t>
            </a:r>
            <a:r>
              <a:rPr lang="cs-CZ" sz="2800" dirty="0" smtClean="0"/>
              <a:t>- napadení broukem kůrovcem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371926" y="1867556"/>
            <a:ext cx="4265881" cy="31994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96631" y="2910277"/>
            <a:ext cx="3983511" cy="29876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773388" y="1794490"/>
            <a:ext cx="3681351" cy="27610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8606" y="2124798"/>
            <a:ext cx="2412010" cy="1809008"/>
          </a:xfrm>
          <a:prstGeom prst="rect">
            <a:avLst/>
          </a:prstGeom>
        </p:spPr>
      </p:pic>
      <p:sp>
        <p:nvSpPr>
          <p:cNvPr id="11" name="Šipka doleva 10">
            <a:hlinkClick r:id="" action="ppaction://hlinkshowjump?jump=previousslide"/>
          </p:cNvPr>
          <p:cNvSpPr/>
          <p:nvPr/>
        </p:nvSpPr>
        <p:spPr>
          <a:xfrm>
            <a:off x="432487" y="615353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0854299" y="615353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543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5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11405531" y="6322482"/>
            <a:ext cx="487680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Dřevorubec - Drvoštěp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8937" y="1797358"/>
            <a:ext cx="2699150" cy="3232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1423" y="1048732"/>
            <a:ext cx="5307948" cy="3980961"/>
          </a:xfrm>
          <a:prstGeom prst="rect">
            <a:avLst/>
          </a:prstGeom>
        </p:spPr>
      </p:pic>
      <p:pic>
        <p:nvPicPr>
          <p:cNvPr id="1026" name="Picture 2" descr="Chainsaw, Saw, Lumber, Timber, Wood, Worke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15331">
            <a:off x="8516498" y="4261464"/>
            <a:ext cx="3483687" cy="174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211440" y="608016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465" y="1273462"/>
            <a:ext cx="2817173" cy="3756231"/>
          </a:xfrm>
          <a:prstGeom prst="rect">
            <a:avLst/>
          </a:prstGeom>
        </p:spPr>
      </p:pic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913424" y="60801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7792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Zpracované dřevo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56509" y="1165265"/>
            <a:ext cx="3487388" cy="26155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46670" y="1134094"/>
            <a:ext cx="3428010" cy="25710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2322" y="3482440"/>
            <a:ext cx="3344883" cy="25086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8473" y="2719450"/>
            <a:ext cx="3285506" cy="24641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64" y="3482440"/>
            <a:ext cx="3283528" cy="2462646"/>
          </a:xfrm>
          <a:prstGeom prst="rect">
            <a:avLst/>
          </a:prstGeom>
        </p:spPr>
      </p:pic>
      <p:sp>
        <p:nvSpPr>
          <p:cNvPr id="10" name="Šipka doleva 9">
            <a:hlinkClick r:id="" action="ppaction://hlinkshowjump?jump=previousslide"/>
          </p:cNvPr>
          <p:cNvSpPr/>
          <p:nvPr/>
        </p:nvSpPr>
        <p:spPr>
          <a:xfrm>
            <a:off x="127005" y="608016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0984675" y="60801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7058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Zpracované dřevo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103" y="1270660"/>
            <a:ext cx="7109361" cy="38416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9179" y="2594757"/>
            <a:ext cx="3356758" cy="2517569"/>
          </a:xfrm>
          <a:prstGeom prst="rect">
            <a:avLst/>
          </a:prstGeom>
        </p:spPr>
      </p:pic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262899" y="605160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10946733" y="605160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0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7194" y="274638"/>
            <a:ext cx="11265206" cy="1143000"/>
          </a:xfrm>
        </p:spPr>
        <p:txBody>
          <a:bodyPr/>
          <a:lstStyle/>
          <a:p>
            <a:r>
              <a:rPr lang="cs-CZ" dirty="0" smtClean="0"/>
              <a:t>S lupou v lese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095" y="1288472"/>
            <a:ext cx="3012375" cy="2262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4703" y="2768899"/>
            <a:ext cx="3606140" cy="23171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5702" y="1288471"/>
            <a:ext cx="3016334" cy="226225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72947" y="3767446"/>
            <a:ext cx="3083626" cy="2312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194" y="3767445"/>
            <a:ext cx="3000499" cy="2312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5326" y="140457"/>
            <a:ext cx="3724894" cy="2523512"/>
          </a:xfrm>
          <a:prstGeom prst="rect">
            <a:avLst/>
          </a:prstGeom>
        </p:spPr>
      </p:pic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98960" y="622267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747169" y="622267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853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 (environmentální)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Zeměkoule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Les – jehličnaté stromy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o živé i neživé přírodě, uvědomovat si, jak je svět přírody různorodý.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5132703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06545" y="62037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KUMUč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485957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18421" y="61989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 fontScale="92500"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3, 6, 9, 12, ukáže jednotlivé jehličnaté stromy : 3 – smrk, 6 – jedle, 9 – borovice, 12 – modřín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4, 7, 10, 13 – představí větve a šišky jmenovaných stromů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Snímky č.: 5, 8, 11, 14 přiblíží kůry jednotlivých stromů s možností porovnání s frotáží dané části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15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náletové dřeviny tzn.: stromek, který vyroste ze semínka, jenž vypadne ze šišky v lese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16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stromky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vysazované do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řádků 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stromečky předpěstované v  lesních školkách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17,18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19, 20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strom napadený dřevokazným broukem – kůrovcem a jeho zpracování 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21 - děti s lupou v lese, frotáž, sběr přírodnin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Může navazovat porovnávání nasbíraného materiálu, porovnávání frotáží s fotografiemi, doplňování frotáže vlastní kresbou, grafomot.cv., rozhovory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atd.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5049576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42171" y="62464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://pixabay.com/cs/evergreen-smrk-jedle-borovice-29393</a:t>
            </a:r>
            <a:r>
              <a:rPr lang="cs-CZ" sz="800" dirty="0" smtClean="0">
                <a:hlinkClick r:id="rId2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3"/>
              </a:rPr>
              <a:t>http</a:t>
            </a:r>
            <a:r>
              <a:rPr lang="cs-CZ" sz="800" dirty="0">
                <a:hlinkClick r:id="rId3"/>
              </a:rPr>
              <a:t>://pixabay.com/cs/%C5%A1i%C5%A1ky-kohoutek-strom-jehli%C4%8Dnan-10621</a:t>
            </a:r>
            <a:r>
              <a:rPr lang="cs-CZ" sz="800" dirty="0" smtClean="0">
                <a:hlinkClick r:id="rId3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4"/>
              </a:rPr>
              <a:t>http</a:t>
            </a:r>
            <a:r>
              <a:rPr lang="cs-CZ" sz="800" dirty="0">
                <a:hlinkClick r:id="rId4"/>
              </a:rPr>
              <a:t>://pixabay.com/cs/tannenzweig-v%C3%BDhonky-jedle-zelen%C3%A1-474408</a:t>
            </a:r>
            <a:r>
              <a:rPr lang="cs-CZ" sz="800" dirty="0" smtClean="0">
                <a:hlinkClick r:id="rId4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5"/>
              </a:rPr>
              <a:t>http</a:t>
            </a:r>
            <a:r>
              <a:rPr lang="cs-CZ" sz="800" dirty="0">
                <a:hlinkClick r:id="rId5"/>
              </a:rPr>
              <a:t>://pixabay.com/cs/jedle-jehli%C4%8Dnat%C3%BD-strom-les-zelen%C3%A1-297825</a:t>
            </a:r>
            <a:r>
              <a:rPr lang="cs-CZ" sz="800" dirty="0" smtClean="0">
                <a:hlinkClick r:id="rId5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6"/>
              </a:rPr>
              <a:t>http</a:t>
            </a:r>
            <a:r>
              <a:rPr lang="cs-CZ" sz="800" dirty="0">
                <a:hlinkClick r:id="rId6"/>
              </a:rPr>
              <a:t>://pixabay.com/cs/jedle-tannenzweig-borov%C3%A9-%C5%A1i%C5%A1ky-334013</a:t>
            </a:r>
            <a:r>
              <a:rPr lang="cs-CZ" sz="800" dirty="0" smtClean="0">
                <a:hlinkClick r:id="rId6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7"/>
              </a:rPr>
              <a:t>http</a:t>
            </a:r>
            <a:r>
              <a:rPr lang="cs-CZ" sz="800" dirty="0">
                <a:hlinkClick r:id="rId7"/>
              </a:rPr>
              <a:t>://pixabay.com/cs/v%C4%9Btev-jedle-jehly-zimn%C3%AD-623011</a:t>
            </a:r>
            <a:r>
              <a:rPr lang="cs-CZ" sz="800" dirty="0" smtClean="0">
                <a:hlinkClick r:id="rId7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8"/>
              </a:rPr>
              <a:t>http</a:t>
            </a:r>
            <a:r>
              <a:rPr lang="cs-CZ" sz="800" dirty="0">
                <a:hlinkClick r:id="rId8"/>
              </a:rPr>
              <a:t>://pixabay.com/cs/kohoutek-jehli%C4%8Dnan-borovice-529209</a:t>
            </a:r>
            <a:r>
              <a:rPr lang="cs-CZ" sz="800" dirty="0" smtClean="0">
                <a:hlinkClick r:id="rId8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9"/>
              </a:rPr>
              <a:t>http</a:t>
            </a:r>
            <a:r>
              <a:rPr lang="cs-CZ" sz="800" dirty="0">
                <a:hlinkClick r:id="rId9"/>
              </a:rPr>
              <a:t>://pixabay.com/cs/strom-zelen%C3%A1-borovice-31576</a:t>
            </a:r>
            <a:r>
              <a:rPr lang="cs-CZ" sz="800" dirty="0" smtClean="0">
                <a:hlinkClick r:id="rId9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0"/>
              </a:rPr>
              <a:t>http</a:t>
            </a:r>
            <a:r>
              <a:rPr lang="cs-CZ" sz="800" dirty="0">
                <a:hlinkClick r:id="rId10"/>
              </a:rPr>
              <a:t>://pixabay.com/cs/strom-jehli%C4%8Dnat%C3%BD-zelen%C3%A1-p%C5%99%C3%ADroda-576314</a:t>
            </a:r>
            <a:r>
              <a:rPr lang="cs-CZ" sz="800" dirty="0" smtClean="0">
                <a:hlinkClick r:id="rId10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1"/>
              </a:rPr>
              <a:t>http</a:t>
            </a:r>
            <a:r>
              <a:rPr lang="cs-CZ" sz="800" dirty="0">
                <a:hlinkClick r:id="rId11"/>
              </a:rPr>
              <a:t>://pixabay.com/cs/strom-jehli%C4%8Dnat%C3%BD-zelen%C3%A1-p%C5%99%C3%ADroda-576312</a:t>
            </a:r>
            <a:r>
              <a:rPr lang="cs-CZ" sz="800" dirty="0" smtClean="0">
                <a:hlinkClick r:id="rId11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2"/>
              </a:rPr>
              <a:t>http</a:t>
            </a:r>
            <a:r>
              <a:rPr lang="cs-CZ" sz="800" dirty="0">
                <a:hlinkClick r:id="rId12"/>
              </a:rPr>
              <a:t>://pixabay.com/cs/borovice-strom-silueta-%C4%8Dern%C3%A1-a-b%C3%ADl%C3%A1-620790</a:t>
            </a:r>
            <a:r>
              <a:rPr lang="cs-CZ" sz="800" dirty="0" smtClean="0">
                <a:hlinkClick r:id="rId12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3"/>
              </a:rPr>
              <a:t>http</a:t>
            </a:r>
            <a:r>
              <a:rPr lang="cs-CZ" sz="800" dirty="0">
                <a:hlinkClick r:id="rId13"/>
              </a:rPr>
              <a:t>://pixabay.com/cs/jedle-strom-kufr-p%C5%99%C3%ADroda-listy-576838</a:t>
            </a:r>
            <a:r>
              <a:rPr lang="cs-CZ" sz="800" dirty="0" smtClean="0">
                <a:hlinkClick r:id="rId13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4"/>
              </a:rPr>
              <a:t>http</a:t>
            </a:r>
            <a:r>
              <a:rPr lang="cs-CZ" sz="800" dirty="0">
                <a:hlinkClick r:id="rId14"/>
              </a:rPr>
              <a:t>://pixabay.com/cs/stromy-slunce-st%C3%ADny-borovice-351700</a:t>
            </a:r>
            <a:r>
              <a:rPr lang="cs-CZ" sz="800" dirty="0" smtClean="0">
                <a:hlinkClick r:id="rId14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5"/>
              </a:rPr>
              <a:t>http://pixabay.com/cs/borovice-smrky-st%C3%A1lezelen%C3%A9-stromy-311512/</a:t>
            </a:r>
            <a:endParaRPr lang="cs-CZ" sz="800" dirty="0" smtClean="0"/>
          </a:p>
          <a:p>
            <a:r>
              <a:rPr lang="cs-CZ" sz="800" dirty="0" smtClean="0"/>
              <a:t>https://</a:t>
            </a:r>
            <a:r>
              <a:rPr lang="cs-CZ" sz="800" dirty="0"/>
              <a:t>pixabay.com/en/chainsaw-saw-lumber-timber-wood-157206/</a:t>
            </a:r>
            <a:endParaRPr lang="cs-CZ" sz="800" dirty="0" smtClean="0"/>
          </a:p>
          <a:p>
            <a:r>
              <a:rPr lang="cs-CZ" sz="800" dirty="0"/>
              <a:t>v</a:t>
            </a:r>
            <a:r>
              <a:rPr lang="cs-CZ" sz="800" dirty="0" smtClean="0"/>
              <a:t>lastní fotografický materiál</a:t>
            </a:r>
            <a:endParaRPr lang="cs-CZ" sz="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901548" y="61870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4764568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706</Words>
  <Application>Microsoft Office PowerPoint</Application>
  <PresentationFormat>Vlastní</PresentationFormat>
  <Paragraphs>121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LES</vt:lpstr>
      <vt:lpstr>Jehličnatý les</vt:lpstr>
      <vt:lpstr>Smrk</vt:lpstr>
      <vt:lpstr>Větev a šišky smrku</vt:lpstr>
      <vt:lpstr>Kůra smrku</vt:lpstr>
      <vt:lpstr>Jedle </vt:lpstr>
      <vt:lpstr>Větev a šišky jedle</vt:lpstr>
      <vt:lpstr>Kůra jedle</vt:lpstr>
      <vt:lpstr>Borovice</vt:lpstr>
      <vt:lpstr>Větev a šišky borovice</vt:lpstr>
      <vt:lpstr>Kůra borovice</vt:lpstr>
      <vt:lpstr>Modřín</vt:lpstr>
      <vt:lpstr>Větve a šišky modřínu</vt:lpstr>
      <vt:lpstr>Kůra modřínu</vt:lpstr>
      <vt:lpstr>Náletové dřeviny</vt:lpstr>
      <vt:lpstr>Vysázené stromky na pasece</vt:lpstr>
      <vt:lpstr>Uschlý strom - napadení broukem kůrovcem</vt:lpstr>
      <vt:lpstr>Dřevorubec - Drvoštěp</vt:lpstr>
      <vt:lpstr>Zpracované dřevo</vt:lpstr>
      <vt:lpstr>Zpracované dřevo</vt:lpstr>
      <vt:lpstr>S lupou v lese</vt:lpstr>
      <vt:lpstr>Téma pro polytechnickou výchovu</vt:lpstr>
      <vt:lpstr>Použitý materiál</vt:lpstr>
      <vt:lpstr>Metodický postup </vt:lpstr>
      <vt:lpstr>Použité zdroje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2015-06-23T20:10:44Z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