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72" r:id="rId3"/>
    <p:sldId id="273" r:id="rId4"/>
    <p:sldId id="282" r:id="rId5"/>
    <p:sldId id="283" r:id="rId6"/>
    <p:sldId id="275" r:id="rId7"/>
    <p:sldId id="276" r:id="rId8"/>
    <p:sldId id="278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2"/>
            <p14:sldId id="283"/>
          </p14:sldIdLst>
        </p14:section>
        <p14:section name="popisy" id="{4491A3A5-2D98-4803-9565-90AB9C3B3DA8}">
          <p14:sldIdLst>
            <p14:sldId id="275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585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08" y="-6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24.6.2015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24.6.2015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Geometrické království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i="0" cap="none" baseline="0" dirty="0" smtClean="0"/>
              <a:t>…hledej geometrické</a:t>
            </a:r>
            <a:r>
              <a:rPr lang="cs-CZ" sz="2400" i="0" cap="none" dirty="0" smtClean="0"/>
              <a:t> tvary</a:t>
            </a:r>
            <a:endParaRPr lang="cs-CZ" sz="2400" i="0" cap="none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026" name="Picture 2" descr="Hrad, Vlajky, Okna, St&amp;rcaron;echa, V&amp;ecaron;&amp;zcaron;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7575" y="457200"/>
            <a:ext cx="4434929" cy="573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igarette Lighter, Bezel, Button, Chrome, Circ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41168" y="1232108"/>
            <a:ext cx="170497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vnoramenný trojúhelník 2"/>
          <p:cNvSpPr/>
          <p:nvPr/>
        </p:nvSpPr>
        <p:spPr>
          <a:xfrm>
            <a:off x="4210050" y="1695449"/>
            <a:ext cx="571500" cy="154781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>
            <a:off x="6924597" y="1445417"/>
            <a:ext cx="807698" cy="2345534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5806239" y="889458"/>
            <a:ext cx="498308" cy="1436647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4996903" y="4313070"/>
            <a:ext cx="873504" cy="72415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>
            <a:off x="5028987" y="2630905"/>
            <a:ext cx="809336" cy="612357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33613" y="183904"/>
            <a:ext cx="45479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Byl jednou jeden zámek….</a:t>
            </a:r>
          </a:p>
          <a:p>
            <a:r>
              <a:rPr lang="cs-CZ" b="1" dirty="0" smtClean="0"/>
              <a:t>Vidíš na něm nějaké trojúhelníky?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50631" y="1497246"/>
            <a:ext cx="3083843" cy="3379554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37"/>
          <a:stretch/>
        </p:blipFill>
        <p:spPr>
          <a:xfrm>
            <a:off x="209550" y="1497246"/>
            <a:ext cx="3600450" cy="5305425"/>
          </a:xfrm>
          <a:prstGeom prst="rect">
            <a:avLst/>
          </a:prstGeom>
        </p:spPr>
      </p:pic>
      <p:pic>
        <p:nvPicPr>
          <p:cNvPr id="7" name="Picture 4" descr="Cigarette Lighter, Bezel, Button, Chrome, Circ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41168" y="4876800"/>
            <a:ext cx="170497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vnoramenný trojúhelník 7"/>
          <p:cNvSpPr/>
          <p:nvPr/>
        </p:nvSpPr>
        <p:spPr>
          <a:xfrm>
            <a:off x="5297929" y="-1936346"/>
            <a:ext cx="571500" cy="154781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 rot="363309">
            <a:off x="2028106" y="1404264"/>
            <a:ext cx="898783" cy="395076"/>
          </a:xfrm>
          <a:prstGeom prst="triangle">
            <a:avLst>
              <a:gd name="adj" fmla="val 6647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10877341" y="3259366"/>
            <a:ext cx="453894" cy="45389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9328531" y="1484669"/>
            <a:ext cx="262036" cy="2620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9753266" y="1452770"/>
            <a:ext cx="262036" cy="2620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10130516" y="1457682"/>
            <a:ext cx="262036" cy="2620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10664787" y="1482474"/>
            <a:ext cx="262036" cy="2620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0012066" y="3451224"/>
            <a:ext cx="262036" cy="2620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0012066" y="3836070"/>
            <a:ext cx="262036" cy="2620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0542782" y="2012267"/>
            <a:ext cx="139823" cy="1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391017" y="2001430"/>
            <a:ext cx="139823" cy="1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0189703" y="1991272"/>
            <a:ext cx="139823" cy="1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0003261" y="2001430"/>
            <a:ext cx="139823" cy="1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9813141" y="2001430"/>
            <a:ext cx="139823" cy="1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9633654" y="2012267"/>
            <a:ext cx="139823" cy="1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9463085" y="2012267"/>
            <a:ext cx="139823" cy="1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Rovnoramenný trojúhelník 24"/>
          <p:cNvSpPr/>
          <p:nvPr/>
        </p:nvSpPr>
        <p:spPr>
          <a:xfrm>
            <a:off x="6579971" y="-1936345"/>
            <a:ext cx="571500" cy="154781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1233117" y="3407008"/>
            <a:ext cx="858124" cy="8581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rusader, Armour, Fighter, Knight, Medieval, Soldier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1018"/>
          <a:stretch/>
        </p:blipFill>
        <p:spPr bwMode="auto">
          <a:xfrm>
            <a:off x="4664267" y="925746"/>
            <a:ext cx="2973567" cy="597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Obdélník 26"/>
          <p:cNvSpPr/>
          <p:nvPr/>
        </p:nvSpPr>
        <p:spPr>
          <a:xfrm rot="20866423">
            <a:off x="4888413" y="1290545"/>
            <a:ext cx="263176" cy="207930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 rot="15442183">
            <a:off x="5179854" y="2868165"/>
            <a:ext cx="186062" cy="120573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7002615" y="3386735"/>
            <a:ext cx="168589" cy="16858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 rot="826871">
            <a:off x="5981724" y="5770197"/>
            <a:ext cx="390699" cy="3906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 rot="21197142">
            <a:off x="6850099" y="5877829"/>
            <a:ext cx="480291" cy="33363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 rot="464813">
            <a:off x="6165512" y="3920438"/>
            <a:ext cx="298383" cy="23477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233613" y="183904"/>
            <a:ext cx="8380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Uvnitř žil král se svou dcerou, kterou chránil rytíř ve stříbrné zbroji.</a:t>
            </a:r>
          </a:p>
          <a:p>
            <a:r>
              <a:rPr lang="cs-CZ" b="1" dirty="0" smtClean="0"/>
              <a:t>Jaké geometrické tvary na obrázku najdeš?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61371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2050" name="Picture 2" descr="&amp;Zcaron;ezlo, H&amp;uring;l, Zam&amp;ecaron;stnanci, Koruna, Král, Královský, Prin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0823" y="1636323"/>
            <a:ext cx="2377666" cy="4755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88327" y="3547685"/>
            <a:ext cx="3619037" cy="317796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65324" y="686212"/>
            <a:ext cx="1907726" cy="321854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04139" y="606236"/>
            <a:ext cx="3581779" cy="323495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41034" y="4137968"/>
            <a:ext cx="3084171" cy="2491432"/>
          </a:xfrm>
          <a:prstGeom prst="rect">
            <a:avLst/>
          </a:prstGeom>
        </p:spPr>
      </p:pic>
      <p:pic>
        <p:nvPicPr>
          <p:cNvPr id="14" name="Picture 4" descr="Cigarette Lighter, Bezel, Button, Chrome, Circl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41168" y="1232108"/>
            <a:ext cx="170497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ovnoramenný trojúhelník 14"/>
          <p:cNvSpPr/>
          <p:nvPr/>
        </p:nvSpPr>
        <p:spPr>
          <a:xfrm rot="21438103">
            <a:off x="3284719" y="1317285"/>
            <a:ext cx="372979" cy="324852"/>
          </a:xfrm>
          <a:prstGeom prst="triangle">
            <a:avLst>
              <a:gd name="adj" fmla="val 6562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 rot="152526">
            <a:off x="5850331" y="1253754"/>
            <a:ext cx="2431234" cy="243123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2909329" y="2097199"/>
            <a:ext cx="1783490" cy="178349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Rovnoramenný trojúhelník 18"/>
          <p:cNvSpPr/>
          <p:nvPr/>
        </p:nvSpPr>
        <p:spPr>
          <a:xfrm rot="21190874">
            <a:off x="3634798" y="1278093"/>
            <a:ext cx="260535" cy="344162"/>
          </a:xfrm>
          <a:prstGeom prst="triangle">
            <a:avLst>
              <a:gd name="adj" fmla="val 8265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 rot="21220762" flipV="1">
            <a:off x="3873967" y="1237789"/>
            <a:ext cx="223284" cy="326261"/>
          </a:xfrm>
          <a:prstGeom prst="triangle">
            <a:avLst>
              <a:gd name="adj" fmla="val 9327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 rot="219371">
            <a:off x="3045047" y="1308685"/>
            <a:ext cx="232232" cy="342052"/>
          </a:xfrm>
          <a:prstGeom prst="triangle">
            <a:avLst>
              <a:gd name="adj" fmla="val 10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405011" y="3841189"/>
            <a:ext cx="380246" cy="255046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1459984" y="2735157"/>
            <a:ext cx="219344" cy="21934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889743" y="2772286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796772" y="2638277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733592" y="2504268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665440" y="2366817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675456" y="2199122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763550" y="2071527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925173" y="2016443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1105871" y="2016443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1268707" y="2057155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1744523" y="2057155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1900769" y="2016443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2069571" y="2010780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2244919" y="2065864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2333013" y="2200632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2333013" y="2361154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2273875" y="2507304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2196709" y="2649119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2109888" y="2785423"/>
            <a:ext cx="136304" cy="1363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4825225" y="3979018"/>
            <a:ext cx="545239" cy="5452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3305443" y="5375442"/>
            <a:ext cx="341255" cy="34125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4077126" y="5138681"/>
            <a:ext cx="341255" cy="34125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5734215" y="5160919"/>
            <a:ext cx="341255" cy="34125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4964808" y="4524257"/>
            <a:ext cx="266071" cy="26607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6510478" y="5375442"/>
            <a:ext cx="341255" cy="34125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9282303" y="5875228"/>
            <a:ext cx="754172" cy="75417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9752173" y="4441653"/>
            <a:ext cx="341255" cy="34125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10047434" y="4295797"/>
            <a:ext cx="341255" cy="34125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10376762" y="4187197"/>
            <a:ext cx="341255" cy="34125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/>
          <p:cNvSpPr/>
          <p:nvPr/>
        </p:nvSpPr>
        <p:spPr>
          <a:xfrm>
            <a:off x="10641724" y="4390412"/>
            <a:ext cx="341255" cy="34125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ál 52"/>
          <p:cNvSpPr/>
          <p:nvPr/>
        </p:nvSpPr>
        <p:spPr>
          <a:xfrm>
            <a:off x="8210952" y="5142145"/>
            <a:ext cx="527553" cy="52755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/>
          <p:cNvSpPr txBox="1"/>
          <p:nvPr/>
        </p:nvSpPr>
        <p:spPr>
          <a:xfrm>
            <a:off x="233613" y="183904"/>
            <a:ext cx="8284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Královská rodina svoje klenoty a šperky uzavírala na noc do trezoru.</a:t>
            </a:r>
          </a:p>
          <a:p>
            <a:r>
              <a:rPr lang="cs-CZ" b="1" dirty="0" smtClean="0"/>
              <a:t>Najdeš na tomto obrázku další geometrické tvary?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971313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 animBg="1"/>
      <p:bldP spid="11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341120" y="2676784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smtClean="0"/>
              <a:t>Materiály, pomůcky a technické vybavení</a:t>
            </a:r>
            <a:endParaRPr lang="cs-CZ" sz="3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341120" y="3911224"/>
            <a:ext cx="9509760" cy="9976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Dotyková obrazovka, připojená k PC</a:t>
            </a:r>
          </a:p>
          <a:p>
            <a:r>
              <a:rPr lang="cs-CZ" smtClean="0"/>
              <a:t>Didaktický kufřík - KUMUČ (pastelky, papír, nůžky)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zaměřený na procvičení znalostí geometrických tvarů. Na prezentaci navazuje výtvarná aktivita – děti si z barevných papírů vystříhají geometrické tvary a skládají z nich hrad, </a:t>
            </a:r>
            <a:r>
              <a:rPr lang="cs-CZ" dirty="0" smtClean="0"/>
              <a:t>korunu…Mohou </a:t>
            </a:r>
            <a:r>
              <a:rPr lang="cs-CZ" dirty="0" smtClean="0"/>
              <a:t>použít buď jen jeden geometrický tvar, vznikne tak obrázek ze „začarovaného království“ nebo použijí různé tvary a obrázek bude mít reálnější tvary.</a:t>
            </a:r>
          </a:p>
          <a:p>
            <a:r>
              <a:rPr lang="cs-CZ" dirty="0" smtClean="0"/>
              <a:t>Na tento materiál lze navázat i prací s pracovními listy, které jsou obsaženy v materiálu „Geometrické obrazce – pracovní listy“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973595"/>
          </a:xfrm>
        </p:spPr>
        <p:txBody>
          <a:bodyPr>
            <a:normAutofit/>
          </a:bodyPr>
          <a:lstStyle/>
          <a:p>
            <a:r>
              <a:rPr lang="cs-CZ" dirty="0" smtClean="0"/>
              <a:t>Po dotyku na červené tlačítko se objeví geometrické tvary, které zvýrazní části obrázků.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– Dítě a jeho psychika (psychologická)</a:t>
            </a:r>
          </a:p>
          <a:p>
            <a:r>
              <a:rPr lang="cs-CZ" dirty="0" smtClean="0"/>
              <a:t>VZDĚLÁVACÍ PODOBLAST – Poznávací schopnosti – Tvořivost, vynalézavost, fantazie </a:t>
            </a:r>
          </a:p>
          <a:p>
            <a:r>
              <a:rPr lang="cs-CZ" dirty="0" smtClean="0"/>
              <a:t>Dosažené konkretizované výstupy – rozvíjet a obohacovat hru dle vlastní fantazie.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317</Words>
  <Application>Microsoft Office PowerPoint</Application>
  <PresentationFormat>Vlastní</PresentationFormat>
  <Paragraphs>41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Sheer Green 16x9</vt:lpstr>
      <vt:lpstr>Geometrické království</vt:lpstr>
      <vt:lpstr>Snímek 2</vt:lpstr>
      <vt:lpstr>Snímek 3</vt:lpstr>
      <vt:lpstr>Snímek 4</vt:lpstr>
      <vt:lpstr>Použitý zdroj obrázků</vt:lpstr>
      <vt:lpstr>Metodický postup</vt:lpstr>
      <vt:lpstr>Práce s interaktivním výukovým materiálem</vt:lpstr>
      <vt:lpstr>Prvky polytechnické výchovy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2015-06-24T15:01:07Z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