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3" r:id="rId5"/>
    <p:sldId id="284" r:id="rId6"/>
    <p:sldId id="291" r:id="rId7"/>
    <p:sldId id="292" r:id="rId8"/>
    <p:sldId id="277" r:id="rId9"/>
    <p:sldId id="276" r:id="rId10"/>
    <p:sldId id="280" r:id="rId11"/>
    <p:sldId id="281" r:id="rId12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2"/>
            <p14:sldId id="283"/>
            <p14:sldId id="284"/>
            <p14:sldId id="291"/>
            <p14:sldId id="292"/>
          </p14:sldIdLst>
        </p14:section>
        <p14:section name="popisy" id="{4491A3A5-2D98-4803-9565-90AB9C3B3DA8}">
          <p14:sldIdLst>
            <p14:sldId id="277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>
        <p:scale>
          <a:sx n="40" d="100"/>
          <a:sy n="40" d="100"/>
        </p:scale>
        <p:origin x="834" y="75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24. 6. 2015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24. 6. 2015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Geometrické obrazce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i="0" baseline="0" dirty="0" smtClean="0"/>
              <a:t>Pracovní listy</a:t>
            </a:r>
            <a:endParaRPr lang="cs-CZ" sz="240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7547436"/>
              </p:ext>
            </p:extLst>
          </p:nvPr>
        </p:nvGraphicFramePr>
        <p:xfrm>
          <a:off x="577516" y="659327"/>
          <a:ext cx="11168506" cy="5964102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3416968"/>
                <a:gridCol w="1331495"/>
                <a:gridCol w="5124307"/>
                <a:gridCol w="1295736"/>
              </a:tblGrid>
              <a:tr h="19880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880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4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5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6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7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880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lang="cs-CZ" sz="20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7" name="Obdélník 76"/>
          <p:cNvSpPr>
            <a:spLocks noChangeAspect="1"/>
          </p:cNvSpPr>
          <p:nvPr/>
        </p:nvSpPr>
        <p:spPr>
          <a:xfrm>
            <a:off x="6334301" y="4800587"/>
            <a:ext cx="1918203" cy="127880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5" name="Obdélník 74"/>
          <p:cNvSpPr>
            <a:spLocks noChangeAspect="1"/>
          </p:cNvSpPr>
          <p:nvPr/>
        </p:nvSpPr>
        <p:spPr>
          <a:xfrm rot="5400000">
            <a:off x="7769750" y="5264734"/>
            <a:ext cx="1547289" cy="1031526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3" name="Rovnoramenný trojúhelník 72"/>
          <p:cNvSpPr>
            <a:spLocks noChangeAspect="1"/>
          </p:cNvSpPr>
          <p:nvPr/>
        </p:nvSpPr>
        <p:spPr>
          <a:xfrm>
            <a:off x="7153629" y="882230"/>
            <a:ext cx="1353339" cy="1166672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" name="Obdélník 68"/>
          <p:cNvSpPr>
            <a:spLocks noChangeAspect="1"/>
          </p:cNvSpPr>
          <p:nvPr/>
        </p:nvSpPr>
        <p:spPr>
          <a:xfrm>
            <a:off x="8391322" y="3745323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5808" y="7734"/>
            <a:ext cx="11265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Pojmenuj, spočítej a vybarvi obrazce </a:t>
            </a:r>
            <a:r>
              <a:rPr lang="cs-CZ" dirty="0" smtClean="0">
                <a:solidFill>
                  <a:prstClr val="black"/>
                </a:solidFill>
              </a:rPr>
              <a:t>v prvním sloupci – číslovku vepiš do druhého sloupce. V posledním sloupci zakroužkuj počet </a:t>
            </a:r>
            <a:r>
              <a:rPr lang="cs-CZ" dirty="0" smtClean="0">
                <a:solidFill>
                  <a:prstClr val="black"/>
                </a:solidFill>
              </a:rPr>
              <a:t>obrazců </a:t>
            </a:r>
            <a:r>
              <a:rPr lang="cs-CZ" dirty="0" smtClean="0">
                <a:solidFill>
                  <a:prstClr val="black"/>
                </a:solidFill>
              </a:rPr>
              <a:t>ze třetího </a:t>
            </a:r>
            <a:r>
              <a:rPr lang="cs-CZ" dirty="0" smtClean="0">
                <a:solidFill>
                  <a:prstClr val="black"/>
                </a:solidFill>
              </a:rPr>
              <a:t>sloupce, i ty můžeš vybarvit.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739240" y="841523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>
            <a:off x="1795519" y="3645405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>
            <a:spLocks noChangeAspect="1"/>
          </p:cNvSpPr>
          <p:nvPr/>
        </p:nvSpPr>
        <p:spPr>
          <a:xfrm>
            <a:off x="8777787" y="4832413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>
            <a:spLocks noChangeAspect="1"/>
          </p:cNvSpPr>
          <p:nvPr/>
        </p:nvSpPr>
        <p:spPr>
          <a:xfrm>
            <a:off x="1098648" y="1726305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1810646" y="841523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>
            <a:spLocks noChangeAspect="1"/>
          </p:cNvSpPr>
          <p:nvPr/>
        </p:nvSpPr>
        <p:spPr>
          <a:xfrm>
            <a:off x="2333061" y="1748981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>
            <a:spLocks noChangeAspect="1"/>
          </p:cNvSpPr>
          <p:nvPr/>
        </p:nvSpPr>
        <p:spPr>
          <a:xfrm>
            <a:off x="2887601" y="818847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vál 36"/>
          <p:cNvSpPr>
            <a:spLocks noChangeAspect="1"/>
          </p:cNvSpPr>
          <p:nvPr/>
        </p:nvSpPr>
        <p:spPr>
          <a:xfrm>
            <a:off x="775546" y="4880410"/>
            <a:ext cx="720000" cy="72000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vál 37"/>
          <p:cNvSpPr>
            <a:spLocks noChangeAspect="1"/>
          </p:cNvSpPr>
          <p:nvPr/>
        </p:nvSpPr>
        <p:spPr>
          <a:xfrm>
            <a:off x="1135546" y="5712980"/>
            <a:ext cx="720000" cy="72000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Ovál 38"/>
          <p:cNvSpPr>
            <a:spLocks noChangeAspect="1"/>
          </p:cNvSpPr>
          <p:nvPr/>
        </p:nvSpPr>
        <p:spPr>
          <a:xfrm>
            <a:off x="1987969" y="4961515"/>
            <a:ext cx="720000" cy="72000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vál 39"/>
          <p:cNvSpPr>
            <a:spLocks noChangeAspect="1"/>
          </p:cNvSpPr>
          <p:nvPr/>
        </p:nvSpPr>
        <p:spPr>
          <a:xfrm>
            <a:off x="2917671" y="5321515"/>
            <a:ext cx="720000" cy="72000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" name="Rovnoramenný trojúhelník 58"/>
          <p:cNvSpPr>
            <a:spLocks noChangeAspect="1"/>
          </p:cNvSpPr>
          <p:nvPr/>
        </p:nvSpPr>
        <p:spPr>
          <a:xfrm>
            <a:off x="866439" y="2953323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" name="Rovnoramenný trojúhelník 59"/>
          <p:cNvSpPr>
            <a:spLocks noChangeAspect="1"/>
          </p:cNvSpPr>
          <p:nvPr/>
        </p:nvSpPr>
        <p:spPr>
          <a:xfrm rot="3537888">
            <a:off x="2845719" y="3012093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1" name="Obdélník 60"/>
          <p:cNvSpPr>
            <a:spLocks noChangeAspect="1"/>
          </p:cNvSpPr>
          <p:nvPr/>
        </p:nvSpPr>
        <p:spPr>
          <a:xfrm>
            <a:off x="5492749" y="2797362"/>
            <a:ext cx="900000" cy="90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Obdélník 61"/>
          <p:cNvSpPr>
            <a:spLocks noChangeAspect="1"/>
          </p:cNvSpPr>
          <p:nvPr/>
        </p:nvSpPr>
        <p:spPr>
          <a:xfrm>
            <a:off x="6995952" y="3468462"/>
            <a:ext cx="900000" cy="90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64" name="Obdélník 63"/>
          <p:cNvSpPr>
            <a:spLocks noChangeAspect="1"/>
          </p:cNvSpPr>
          <p:nvPr/>
        </p:nvSpPr>
        <p:spPr>
          <a:xfrm>
            <a:off x="8094579" y="2773119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" name="Obdélník 65"/>
          <p:cNvSpPr>
            <a:spLocks noChangeAspect="1"/>
          </p:cNvSpPr>
          <p:nvPr/>
        </p:nvSpPr>
        <p:spPr>
          <a:xfrm>
            <a:off x="9015875" y="2998167"/>
            <a:ext cx="1242109" cy="124210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67" name="Obdélník 66"/>
          <p:cNvSpPr>
            <a:spLocks noChangeAspect="1"/>
          </p:cNvSpPr>
          <p:nvPr/>
        </p:nvSpPr>
        <p:spPr>
          <a:xfrm>
            <a:off x="9351819" y="3259221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8" name="Obdélník 67"/>
          <p:cNvSpPr>
            <a:spLocks noChangeAspect="1"/>
          </p:cNvSpPr>
          <p:nvPr/>
        </p:nvSpPr>
        <p:spPr>
          <a:xfrm>
            <a:off x="6583014" y="3107252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0" name="Rovnoramenný trojúhelník 69"/>
          <p:cNvSpPr>
            <a:spLocks noChangeAspect="1"/>
          </p:cNvSpPr>
          <p:nvPr/>
        </p:nvSpPr>
        <p:spPr>
          <a:xfrm>
            <a:off x="5474028" y="1208923"/>
            <a:ext cx="1353339" cy="1166672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1" name="Rovnoramenný trojúhelník 70"/>
          <p:cNvSpPr>
            <a:spLocks noChangeAspect="1"/>
          </p:cNvSpPr>
          <p:nvPr/>
        </p:nvSpPr>
        <p:spPr>
          <a:xfrm rot="3537888">
            <a:off x="8750624" y="1402382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2" name="Rovnoramenný trojúhelník 71"/>
          <p:cNvSpPr>
            <a:spLocks noChangeAspect="1"/>
          </p:cNvSpPr>
          <p:nvPr/>
        </p:nvSpPr>
        <p:spPr>
          <a:xfrm>
            <a:off x="6739997" y="966653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4" name="Rovnoramenný trojúhelník 73"/>
          <p:cNvSpPr>
            <a:spLocks noChangeAspect="1"/>
          </p:cNvSpPr>
          <p:nvPr/>
        </p:nvSpPr>
        <p:spPr>
          <a:xfrm rot="3537888">
            <a:off x="9147239" y="759111"/>
            <a:ext cx="1367327" cy="117873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6" name="Obdélník 75"/>
          <p:cNvSpPr>
            <a:spLocks noChangeAspect="1"/>
          </p:cNvSpPr>
          <p:nvPr/>
        </p:nvSpPr>
        <p:spPr>
          <a:xfrm>
            <a:off x="5437740" y="5512586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831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2237589"/>
              </p:ext>
            </p:extLst>
          </p:nvPr>
        </p:nvGraphicFramePr>
        <p:xfrm>
          <a:off x="577516" y="659327"/>
          <a:ext cx="11168506" cy="5964102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1155031"/>
                <a:gridCol w="3593432"/>
                <a:gridCol w="5124307"/>
                <a:gridCol w="1295736"/>
              </a:tblGrid>
              <a:tr h="1988034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4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4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40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88034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4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0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4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cs-CZ" sz="20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8803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0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0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45808" y="7734"/>
            <a:ext cx="11265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Do druhého sloupce dokresli tolik obrazců, aby jejich počet odpovídal číslovce v prvním sloupci. Ve </a:t>
            </a:r>
            <a:r>
              <a:rPr lang="cs-CZ" dirty="0" smtClean="0">
                <a:solidFill>
                  <a:prstClr val="black"/>
                </a:solidFill>
              </a:rPr>
              <a:t>třetím sloupci vybarvi </a:t>
            </a:r>
            <a:r>
              <a:rPr lang="cs-CZ" dirty="0" smtClean="0">
                <a:solidFill>
                  <a:prstClr val="black"/>
                </a:solidFill>
              </a:rPr>
              <a:t>tolik obrazců, kolik odpovídá číslovce v posledním sloupci.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3" name="Obdélník 42"/>
          <p:cNvSpPr>
            <a:spLocks noChangeAspect="1"/>
          </p:cNvSpPr>
          <p:nvPr/>
        </p:nvSpPr>
        <p:spPr>
          <a:xfrm>
            <a:off x="1889886" y="875756"/>
            <a:ext cx="1000920" cy="100092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Ovál 43"/>
          <p:cNvSpPr>
            <a:spLocks noChangeAspect="1"/>
          </p:cNvSpPr>
          <p:nvPr/>
        </p:nvSpPr>
        <p:spPr>
          <a:xfrm>
            <a:off x="1949718" y="2783415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" name="Rovnoramenný trojúhelník 44"/>
          <p:cNvSpPr>
            <a:spLocks noChangeAspect="1"/>
          </p:cNvSpPr>
          <p:nvPr/>
        </p:nvSpPr>
        <p:spPr>
          <a:xfrm rot="3600000">
            <a:off x="2062985" y="4672619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" name="Obdélník 45"/>
          <p:cNvSpPr>
            <a:spLocks noChangeAspect="1"/>
          </p:cNvSpPr>
          <p:nvPr/>
        </p:nvSpPr>
        <p:spPr>
          <a:xfrm>
            <a:off x="6334301" y="4800587"/>
            <a:ext cx="1918203" cy="127880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" name="Obdélník 46"/>
          <p:cNvSpPr>
            <a:spLocks noChangeAspect="1"/>
          </p:cNvSpPr>
          <p:nvPr/>
        </p:nvSpPr>
        <p:spPr>
          <a:xfrm rot="5400000">
            <a:off x="7769750" y="5264734"/>
            <a:ext cx="1547289" cy="1031526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9" name="Obdélník 48"/>
          <p:cNvSpPr>
            <a:spLocks noChangeAspect="1"/>
          </p:cNvSpPr>
          <p:nvPr/>
        </p:nvSpPr>
        <p:spPr>
          <a:xfrm>
            <a:off x="8777787" y="4832413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" name="Obdélník 50"/>
          <p:cNvSpPr>
            <a:spLocks noChangeAspect="1"/>
          </p:cNvSpPr>
          <p:nvPr/>
        </p:nvSpPr>
        <p:spPr>
          <a:xfrm>
            <a:off x="5437740" y="5512586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" name="Ovál 51"/>
          <p:cNvSpPr>
            <a:spLocks noChangeAspect="1"/>
          </p:cNvSpPr>
          <p:nvPr/>
        </p:nvSpPr>
        <p:spPr>
          <a:xfrm>
            <a:off x="5437740" y="810030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" name="Ovál 52"/>
          <p:cNvSpPr>
            <a:spLocks noChangeAspect="1"/>
          </p:cNvSpPr>
          <p:nvPr/>
        </p:nvSpPr>
        <p:spPr>
          <a:xfrm>
            <a:off x="6361591" y="1273845"/>
            <a:ext cx="1218304" cy="121830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" name="Ovál 53"/>
          <p:cNvSpPr>
            <a:spLocks noChangeAspect="1"/>
          </p:cNvSpPr>
          <p:nvPr/>
        </p:nvSpPr>
        <p:spPr>
          <a:xfrm>
            <a:off x="9059158" y="810030"/>
            <a:ext cx="1218304" cy="121830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" name="Ovál 68"/>
          <p:cNvSpPr>
            <a:spLocks noChangeAspect="1"/>
          </p:cNvSpPr>
          <p:nvPr/>
        </p:nvSpPr>
        <p:spPr>
          <a:xfrm>
            <a:off x="8727222" y="1495514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0" name="Ovál 69"/>
          <p:cNvSpPr>
            <a:spLocks noChangeAspect="1"/>
          </p:cNvSpPr>
          <p:nvPr/>
        </p:nvSpPr>
        <p:spPr>
          <a:xfrm>
            <a:off x="7979462" y="686580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1" name="Ovál 70"/>
          <p:cNvSpPr>
            <a:spLocks noChangeAspect="1"/>
          </p:cNvSpPr>
          <p:nvPr/>
        </p:nvSpPr>
        <p:spPr>
          <a:xfrm>
            <a:off x="7342950" y="1516489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2" name="Rovnoramenný trojúhelník 71"/>
          <p:cNvSpPr>
            <a:spLocks noChangeAspect="1"/>
          </p:cNvSpPr>
          <p:nvPr/>
        </p:nvSpPr>
        <p:spPr>
          <a:xfrm>
            <a:off x="5442191" y="3322358"/>
            <a:ext cx="1353339" cy="1166672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" name="Rovnoramenný trojúhelník 77"/>
          <p:cNvSpPr>
            <a:spLocks noChangeAspect="1"/>
          </p:cNvSpPr>
          <p:nvPr/>
        </p:nvSpPr>
        <p:spPr>
          <a:xfrm>
            <a:off x="6791535" y="2736665"/>
            <a:ext cx="1353339" cy="1166672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9" name="Rovnoramenný trojúhelník 78"/>
          <p:cNvSpPr>
            <a:spLocks noChangeAspect="1"/>
          </p:cNvSpPr>
          <p:nvPr/>
        </p:nvSpPr>
        <p:spPr>
          <a:xfrm rot="3537888">
            <a:off x="8626862" y="3136991"/>
            <a:ext cx="1008503" cy="869399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0" name="Rovnoramenný trojúhelník 79"/>
          <p:cNvSpPr>
            <a:spLocks noChangeAspect="1"/>
          </p:cNvSpPr>
          <p:nvPr/>
        </p:nvSpPr>
        <p:spPr>
          <a:xfrm>
            <a:off x="6269018" y="3404315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" name="Rovnoramenný trojúhelník 80"/>
          <p:cNvSpPr>
            <a:spLocks noChangeAspect="1"/>
          </p:cNvSpPr>
          <p:nvPr/>
        </p:nvSpPr>
        <p:spPr>
          <a:xfrm rot="3537888">
            <a:off x="9006447" y="2446297"/>
            <a:ext cx="1500951" cy="1293923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" name="Rovnoramenný trojúhelník 81"/>
          <p:cNvSpPr>
            <a:spLocks noChangeAspect="1"/>
          </p:cNvSpPr>
          <p:nvPr/>
        </p:nvSpPr>
        <p:spPr>
          <a:xfrm>
            <a:off x="7982309" y="3627308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3" name="Rovnoramenný trojúhelník 82"/>
          <p:cNvSpPr>
            <a:spLocks noChangeAspect="1"/>
          </p:cNvSpPr>
          <p:nvPr/>
        </p:nvSpPr>
        <p:spPr>
          <a:xfrm rot="3600000">
            <a:off x="5482124" y="2569148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938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bdélník 55"/>
          <p:cNvSpPr>
            <a:spLocks noChangeAspect="1"/>
          </p:cNvSpPr>
          <p:nvPr/>
        </p:nvSpPr>
        <p:spPr>
          <a:xfrm>
            <a:off x="382531" y="516612"/>
            <a:ext cx="1547289" cy="1031526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" name="Ovál 54"/>
          <p:cNvSpPr>
            <a:spLocks noChangeAspect="1"/>
          </p:cNvSpPr>
          <p:nvPr/>
        </p:nvSpPr>
        <p:spPr>
          <a:xfrm>
            <a:off x="1003166" y="1938588"/>
            <a:ext cx="1218304" cy="121830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>
            <a:spLocks noChangeAspect="1"/>
          </p:cNvSpPr>
          <p:nvPr/>
        </p:nvSpPr>
        <p:spPr>
          <a:xfrm>
            <a:off x="3058818" y="1157626"/>
            <a:ext cx="1918203" cy="127880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" name="Obdélník 44"/>
          <p:cNvSpPr>
            <a:spLocks noChangeAspect="1"/>
          </p:cNvSpPr>
          <p:nvPr/>
        </p:nvSpPr>
        <p:spPr>
          <a:xfrm>
            <a:off x="3901825" y="5169303"/>
            <a:ext cx="1351906" cy="1351906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5807" y="7735"/>
            <a:ext cx="48426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Stejné obrazce vybarvi stejnou barvou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6115050" y="-1619250"/>
            <a:ext cx="0" cy="9467850"/>
          </a:xfrm>
          <a:prstGeom prst="line">
            <a:avLst/>
          </a:prstGeom>
          <a:ln w="31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>
            <a:spLocks noChangeAspect="1"/>
          </p:cNvSpPr>
          <p:nvPr/>
        </p:nvSpPr>
        <p:spPr>
          <a:xfrm rot="5400000">
            <a:off x="199618" y="3790713"/>
            <a:ext cx="1547289" cy="1031526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>
            <a:spLocks noChangeAspect="1"/>
          </p:cNvSpPr>
          <p:nvPr/>
        </p:nvSpPr>
        <p:spPr>
          <a:xfrm>
            <a:off x="4520069" y="2797323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vál 26"/>
          <p:cNvSpPr>
            <a:spLocks noChangeAspect="1"/>
          </p:cNvSpPr>
          <p:nvPr/>
        </p:nvSpPr>
        <p:spPr>
          <a:xfrm>
            <a:off x="1691393" y="776770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vál 27"/>
          <p:cNvSpPr>
            <a:spLocks noChangeAspect="1"/>
          </p:cNvSpPr>
          <p:nvPr/>
        </p:nvSpPr>
        <p:spPr>
          <a:xfrm>
            <a:off x="1767937" y="4113804"/>
            <a:ext cx="1218304" cy="121830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vál 28"/>
          <p:cNvSpPr>
            <a:spLocks noChangeAspect="1"/>
          </p:cNvSpPr>
          <p:nvPr/>
        </p:nvSpPr>
        <p:spPr>
          <a:xfrm>
            <a:off x="3268161" y="1881285"/>
            <a:ext cx="1218304" cy="121830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vál 29"/>
          <p:cNvSpPr>
            <a:spLocks noChangeAspect="1"/>
          </p:cNvSpPr>
          <p:nvPr/>
        </p:nvSpPr>
        <p:spPr>
          <a:xfrm>
            <a:off x="4810651" y="5865596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vál 30"/>
          <p:cNvSpPr>
            <a:spLocks noChangeAspect="1"/>
          </p:cNvSpPr>
          <p:nvPr/>
        </p:nvSpPr>
        <p:spPr>
          <a:xfrm>
            <a:off x="4917884" y="166690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vál 31"/>
          <p:cNvSpPr>
            <a:spLocks noChangeAspect="1"/>
          </p:cNvSpPr>
          <p:nvPr/>
        </p:nvSpPr>
        <p:spPr>
          <a:xfrm>
            <a:off x="3950509" y="4426535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Rovnoramenný trojúhelník 32"/>
          <p:cNvSpPr>
            <a:spLocks noChangeAspect="1"/>
          </p:cNvSpPr>
          <p:nvPr/>
        </p:nvSpPr>
        <p:spPr>
          <a:xfrm>
            <a:off x="4063677" y="3082798"/>
            <a:ext cx="1353339" cy="1166672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Rovnoramenný trojúhelník 33"/>
          <p:cNvSpPr>
            <a:spLocks noChangeAspect="1"/>
          </p:cNvSpPr>
          <p:nvPr/>
        </p:nvSpPr>
        <p:spPr>
          <a:xfrm rot="18000000">
            <a:off x="1697630" y="2463089"/>
            <a:ext cx="1353339" cy="1166672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Rovnoramenný trojúhelník 34"/>
          <p:cNvSpPr>
            <a:spLocks noChangeAspect="1"/>
          </p:cNvSpPr>
          <p:nvPr/>
        </p:nvSpPr>
        <p:spPr>
          <a:xfrm rot="3537888">
            <a:off x="3800235" y="433733"/>
            <a:ext cx="1008503" cy="869399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6" name="Rovnoramenný trojúhelník 35"/>
          <p:cNvSpPr>
            <a:spLocks noChangeAspect="1"/>
          </p:cNvSpPr>
          <p:nvPr/>
        </p:nvSpPr>
        <p:spPr>
          <a:xfrm rot="3600000">
            <a:off x="5225031" y="4354313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Rovnoramenný trojúhelník 36"/>
          <p:cNvSpPr>
            <a:spLocks noChangeAspect="1"/>
          </p:cNvSpPr>
          <p:nvPr/>
        </p:nvSpPr>
        <p:spPr>
          <a:xfrm rot="5228236">
            <a:off x="2388359" y="5029252"/>
            <a:ext cx="1500951" cy="1293923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>
            <a:spLocks noChangeAspect="1"/>
          </p:cNvSpPr>
          <p:nvPr/>
        </p:nvSpPr>
        <p:spPr>
          <a:xfrm>
            <a:off x="116453" y="3216134"/>
            <a:ext cx="900000" cy="90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" name="Obdélník 45"/>
          <p:cNvSpPr>
            <a:spLocks noChangeAspect="1"/>
          </p:cNvSpPr>
          <p:nvPr/>
        </p:nvSpPr>
        <p:spPr>
          <a:xfrm>
            <a:off x="165818" y="1881527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8" name="Obdélník 47"/>
          <p:cNvSpPr>
            <a:spLocks noChangeAspect="1"/>
          </p:cNvSpPr>
          <p:nvPr/>
        </p:nvSpPr>
        <p:spPr>
          <a:xfrm>
            <a:off x="129645" y="5353055"/>
            <a:ext cx="1242109" cy="124210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0" name="Obdélník 49"/>
          <p:cNvSpPr>
            <a:spLocks noChangeAspect="1"/>
          </p:cNvSpPr>
          <p:nvPr/>
        </p:nvSpPr>
        <p:spPr>
          <a:xfrm>
            <a:off x="5138972" y="1444071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" name="Obdélník 52"/>
          <p:cNvSpPr>
            <a:spLocks noChangeAspect="1"/>
          </p:cNvSpPr>
          <p:nvPr/>
        </p:nvSpPr>
        <p:spPr>
          <a:xfrm>
            <a:off x="2804959" y="3175670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>
            <a:spLocks noChangeAspect="1"/>
          </p:cNvSpPr>
          <p:nvPr/>
        </p:nvSpPr>
        <p:spPr>
          <a:xfrm>
            <a:off x="874515" y="5522451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Rovnoramenný trojúhelník 37"/>
          <p:cNvSpPr>
            <a:spLocks noChangeAspect="1"/>
          </p:cNvSpPr>
          <p:nvPr/>
        </p:nvSpPr>
        <p:spPr>
          <a:xfrm>
            <a:off x="97733" y="2383670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7" name="Obdélník 56"/>
          <p:cNvSpPr>
            <a:spLocks noChangeAspect="1"/>
          </p:cNvSpPr>
          <p:nvPr/>
        </p:nvSpPr>
        <p:spPr>
          <a:xfrm>
            <a:off x="6504685" y="505727"/>
            <a:ext cx="1547289" cy="1031526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" name="Ovál 57"/>
          <p:cNvSpPr>
            <a:spLocks noChangeAspect="1"/>
          </p:cNvSpPr>
          <p:nvPr/>
        </p:nvSpPr>
        <p:spPr>
          <a:xfrm>
            <a:off x="7125320" y="1927703"/>
            <a:ext cx="1218304" cy="121830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" name="Obdélník 58"/>
          <p:cNvSpPr>
            <a:spLocks noChangeAspect="1"/>
          </p:cNvSpPr>
          <p:nvPr/>
        </p:nvSpPr>
        <p:spPr>
          <a:xfrm>
            <a:off x="9180972" y="1146741"/>
            <a:ext cx="1918203" cy="127880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" name="Obdélník 59"/>
          <p:cNvSpPr>
            <a:spLocks noChangeAspect="1"/>
          </p:cNvSpPr>
          <p:nvPr/>
        </p:nvSpPr>
        <p:spPr>
          <a:xfrm>
            <a:off x="10023979" y="5158418"/>
            <a:ext cx="1351906" cy="1351906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667961" y="-3150"/>
            <a:ext cx="48426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Stejné obrazce vybarvi stejnou barvou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2" name="Obdélník 61"/>
          <p:cNvSpPr>
            <a:spLocks noChangeAspect="1"/>
          </p:cNvSpPr>
          <p:nvPr/>
        </p:nvSpPr>
        <p:spPr>
          <a:xfrm rot="5400000">
            <a:off x="6321772" y="3779828"/>
            <a:ext cx="1547289" cy="1031526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" name="Obdélník 62"/>
          <p:cNvSpPr>
            <a:spLocks noChangeAspect="1"/>
          </p:cNvSpPr>
          <p:nvPr/>
        </p:nvSpPr>
        <p:spPr>
          <a:xfrm>
            <a:off x="10642223" y="2786438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4" name="Ovál 63"/>
          <p:cNvSpPr>
            <a:spLocks noChangeAspect="1"/>
          </p:cNvSpPr>
          <p:nvPr/>
        </p:nvSpPr>
        <p:spPr>
          <a:xfrm>
            <a:off x="7813547" y="765885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" name="Ovál 64"/>
          <p:cNvSpPr>
            <a:spLocks noChangeAspect="1"/>
          </p:cNvSpPr>
          <p:nvPr/>
        </p:nvSpPr>
        <p:spPr>
          <a:xfrm>
            <a:off x="7890091" y="4102919"/>
            <a:ext cx="1218304" cy="121830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" name="Ovál 65"/>
          <p:cNvSpPr>
            <a:spLocks noChangeAspect="1"/>
          </p:cNvSpPr>
          <p:nvPr/>
        </p:nvSpPr>
        <p:spPr>
          <a:xfrm>
            <a:off x="9390315" y="1870400"/>
            <a:ext cx="1218304" cy="121830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7" name="Ovál 66"/>
          <p:cNvSpPr>
            <a:spLocks noChangeAspect="1"/>
          </p:cNvSpPr>
          <p:nvPr/>
        </p:nvSpPr>
        <p:spPr>
          <a:xfrm>
            <a:off x="10932805" y="5854711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8" name="Ovál 67"/>
          <p:cNvSpPr>
            <a:spLocks noChangeAspect="1"/>
          </p:cNvSpPr>
          <p:nvPr/>
        </p:nvSpPr>
        <p:spPr>
          <a:xfrm>
            <a:off x="11040038" y="155805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" name="Ovál 68"/>
          <p:cNvSpPr>
            <a:spLocks noChangeAspect="1"/>
          </p:cNvSpPr>
          <p:nvPr/>
        </p:nvSpPr>
        <p:spPr>
          <a:xfrm>
            <a:off x="10072663" y="4415650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0" name="Rovnoramenný trojúhelník 69"/>
          <p:cNvSpPr>
            <a:spLocks noChangeAspect="1"/>
          </p:cNvSpPr>
          <p:nvPr/>
        </p:nvSpPr>
        <p:spPr>
          <a:xfrm>
            <a:off x="10185831" y="3071913"/>
            <a:ext cx="1353339" cy="1166672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1" name="Rovnoramenný trojúhelník 70"/>
          <p:cNvSpPr>
            <a:spLocks noChangeAspect="1"/>
          </p:cNvSpPr>
          <p:nvPr/>
        </p:nvSpPr>
        <p:spPr>
          <a:xfrm rot="18000000">
            <a:off x="7819784" y="2452204"/>
            <a:ext cx="1353339" cy="1166672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2" name="Rovnoramenný trojúhelník 71"/>
          <p:cNvSpPr>
            <a:spLocks noChangeAspect="1"/>
          </p:cNvSpPr>
          <p:nvPr/>
        </p:nvSpPr>
        <p:spPr>
          <a:xfrm rot="3537888">
            <a:off x="9922389" y="422848"/>
            <a:ext cx="1008503" cy="869399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4" name="Rovnoramenný trojúhelník 73"/>
          <p:cNvSpPr>
            <a:spLocks noChangeAspect="1"/>
          </p:cNvSpPr>
          <p:nvPr/>
        </p:nvSpPr>
        <p:spPr>
          <a:xfrm rot="3600000">
            <a:off x="11347185" y="4343428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5" name="Rovnoramenný trojúhelník 74"/>
          <p:cNvSpPr>
            <a:spLocks noChangeAspect="1"/>
          </p:cNvSpPr>
          <p:nvPr/>
        </p:nvSpPr>
        <p:spPr>
          <a:xfrm rot="5228236">
            <a:off x="8510513" y="5018367"/>
            <a:ext cx="1500951" cy="1293923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6" name="Obdélník 75"/>
          <p:cNvSpPr>
            <a:spLocks noChangeAspect="1"/>
          </p:cNvSpPr>
          <p:nvPr/>
        </p:nvSpPr>
        <p:spPr>
          <a:xfrm>
            <a:off x="6238607" y="3205249"/>
            <a:ext cx="900000" cy="90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" name="Obdélník 76"/>
          <p:cNvSpPr>
            <a:spLocks noChangeAspect="1"/>
          </p:cNvSpPr>
          <p:nvPr/>
        </p:nvSpPr>
        <p:spPr>
          <a:xfrm>
            <a:off x="6287972" y="1870642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" name="Obdélník 77"/>
          <p:cNvSpPr>
            <a:spLocks noChangeAspect="1"/>
          </p:cNvSpPr>
          <p:nvPr/>
        </p:nvSpPr>
        <p:spPr>
          <a:xfrm>
            <a:off x="6251799" y="5342170"/>
            <a:ext cx="1242109" cy="124210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9" name="Obdélník 78"/>
          <p:cNvSpPr>
            <a:spLocks noChangeAspect="1"/>
          </p:cNvSpPr>
          <p:nvPr/>
        </p:nvSpPr>
        <p:spPr>
          <a:xfrm>
            <a:off x="11261126" y="1433186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0" name="Obdélník 79"/>
          <p:cNvSpPr>
            <a:spLocks noChangeAspect="1"/>
          </p:cNvSpPr>
          <p:nvPr/>
        </p:nvSpPr>
        <p:spPr>
          <a:xfrm>
            <a:off x="8927113" y="3164785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" name="Obdélník 80"/>
          <p:cNvSpPr>
            <a:spLocks noChangeAspect="1"/>
          </p:cNvSpPr>
          <p:nvPr/>
        </p:nvSpPr>
        <p:spPr>
          <a:xfrm>
            <a:off x="6996669" y="5511566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" name="Rovnoramenný trojúhelník 81"/>
          <p:cNvSpPr>
            <a:spLocks noChangeAspect="1"/>
          </p:cNvSpPr>
          <p:nvPr/>
        </p:nvSpPr>
        <p:spPr>
          <a:xfrm>
            <a:off x="6219887" y="2372785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973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Obdélník 104"/>
          <p:cNvSpPr>
            <a:spLocks noChangeAspect="1"/>
          </p:cNvSpPr>
          <p:nvPr/>
        </p:nvSpPr>
        <p:spPr>
          <a:xfrm>
            <a:off x="7714847" y="3691035"/>
            <a:ext cx="874062" cy="8740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" name="Ovál 101"/>
          <p:cNvSpPr>
            <a:spLocks noChangeAspect="1"/>
          </p:cNvSpPr>
          <p:nvPr/>
        </p:nvSpPr>
        <p:spPr>
          <a:xfrm>
            <a:off x="7957610" y="5687845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" name="Ovál 99"/>
          <p:cNvSpPr>
            <a:spLocks noChangeAspect="1"/>
          </p:cNvSpPr>
          <p:nvPr/>
        </p:nvSpPr>
        <p:spPr>
          <a:xfrm>
            <a:off x="2784066" y="5217759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" name="Ovál 98"/>
          <p:cNvSpPr>
            <a:spLocks noChangeAspect="1"/>
          </p:cNvSpPr>
          <p:nvPr/>
        </p:nvSpPr>
        <p:spPr>
          <a:xfrm>
            <a:off x="4024230" y="5274163"/>
            <a:ext cx="1218304" cy="121830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" name="Obdélník 94"/>
          <p:cNvSpPr>
            <a:spLocks noChangeAspect="1"/>
          </p:cNvSpPr>
          <p:nvPr/>
        </p:nvSpPr>
        <p:spPr>
          <a:xfrm>
            <a:off x="1018859" y="5429017"/>
            <a:ext cx="1242109" cy="124210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3" name="Rovnoramenný trojúhelník 92"/>
          <p:cNvSpPr>
            <a:spLocks noChangeAspect="1"/>
          </p:cNvSpPr>
          <p:nvPr/>
        </p:nvSpPr>
        <p:spPr>
          <a:xfrm>
            <a:off x="6528929" y="3800230"/>
            <a:ext cx="1353339" cy="1166672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9" name="Ovál 78"/>
          <p:cNvSpPr>
            <a:spLocks noChangeAspect="1"/>
          </p:cNvSpPr>
          <p:nvPr/>
        </p:nvSpPr>
        <p:spPr>
          <a:xfrm>
            <a:off x="1343830" y="455107"/>
            <a:ext cx="1218304" cy="121830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8969860"/>
              </p:ext>
            </p:extLst>
          </p:nvPr>
        </p:nvGraphicFramePr>
        <p:xfrm>
          <a:off x="545808" y="377066"/>
          <a:ext cx="10814384" cy="6360620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9271334"/>
                <a:gridCol w="1543050"/>
              </a:tblGrid>
              <a:tr h="15901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endParaRPr lang="cs-CZ" sz="20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5901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5901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endParaRPr lang="cs-CZ" sz="20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5901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endParaRPr lang="cs-CZ" sz="20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5" name="Obdélník 84"/>
          <p:cNvSpPr>
            <a:spLocks noChangeAspect="1"/>
          </p:cNvSpPr>
          <p:nvPr/>
        </p:nvSpPr>
        <p:spPr>
          <a:xfrm>
            <a:off x="2847301" y="518014"/>
            <a:ext cx="1918203" cy="127880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45808" y="7734"/>
            <a:ext cx="10731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Do menšího políčka nakresli obrazec, který zastupuje ty, kterých je v levé části víc.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6148710" y="2057418"/>
            <a:ext cx="1918203" cy="127880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>
            <a:spLocks noChangeAspect="1"/>
          </p:cNvSpPr>
          <p:nvPr/>
        </p:nvSpPr>
        <p:spPr>
          <a:xfrm rot="5400000">
            <a:off x="1654511" y="2364858"/>
            <a:ext cx="1332876" cy="888584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Rovnoramenný trojúhelník 40"/>
          <p:cNvSpPr>
            <a:spLocks noChangeAspect="1"/>
          </p:cNvSpPr>
          <p:nvPr/>
        </p:nvSpPr>
        <p:spPr>
          <a:xfrm>
            <a:off x="2499817" y="2083293"/>
            <a:ext cx="1353339" cy="1166672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" name="Obdélník 52"/>
          <p:cNvSpPr>
            <a:spLocks noChangeAspect="1"/>
          </p:cNvSpPr>
          <p:nvPr/>
        </p:nvSpPr>
        <p:spPr>
          <a:xfrm>
            <a:off x="709942" y="5276203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" name="Obdélník 53"/>
          <p:cNvSpPr>
            <a:spLocks noChangeAspect="1"/>
          </p:cNvSpPr>
          <p:nvPr/>
        </p:nvSpPr>
        <p:spPr>
          <a:xfrm>
            <a:off x="8280538" y="902843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" name="Obdélník 55"/>
          <p:cNvSpPr>
            <a:spLocks noChangeAspect="1"/>
          </p:cNvSpPr>
          <p:nvPr/>
        </p:nvSpPr>
        <p:spPr>
          <a:xfrm>
            <a:off x="858191" y="3774343"/>
            <a:ext cx="900000" cy="90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7" name="Obdélník 56"/>
          <p:cNvSpPr>
            <a:spLocks noChangeAspect="1"/>
          </p:cNvSpPr>
          <p:nvPr/>
        </p:nvSpPr>
        <p:spPr>
          <a:xfrm>
            <a:off x="8846443" y="3866243"/>
            <a:ext cx="900000" cy="90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8" name="Obdélník 57"/>
          <p:cNvSpPr>
            <a:spLocks noChangeAspect="1"/>
          </p:cNvSpPr>
          <p:nvPr/>
        </p:nvSpPr>
        <p:spPr>
          <a:xfrm>
            <a:off x="10253944" y="5523425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" name="Obdélník 59"/>
          <p:cNvSpPr>
            <a:spLocks noChangeAspect="1"/>
          </p:cNvSpPr>
          <p:nvPr/>
        </p:nvSpPr>
        <p:spPr>
          <a:xfrm>
            <a:off x="3470259" y="3736035"/>
            <a:ext cx="1242109" cy="124210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61" name="Obdélník 60"/>
          <p:cNvSpPr>
            <a:spLocks noChangeAspect="1"/>
          </p:cNvSpPr>
          <p:nvPr/>
        </p:nvSpPr>
        <p:spPr>
          <a:xfrm>
            <a:off x="8636440" y="5462960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Obdélník 61"/>
          <p:cNvSpPr>
            <a:spLocks noChangeAspect="1"/>
          </p:cNvSpPr>
          <p:nvPr/>
        </p:nvSpPr>
        <p:spPr>
          <a:xfrm>
            <a:off x="8239433" y="4205097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" name="Rovnoramenný trojúhelník 62"/>
          <p:cNvSpPr>
            <a:spLocks noChangeAspect="1"/>
          </p:cNvSpPr>
          <p:nvPr/>
        </p:nvSpPr>
        <p:spPr>
          <a:xfrm rot="18000000">
            <a:off x="5038299" y="3525150"/>
            <a:ext cx="1353339" cy="1166672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" name="Rovnoramenný trojúhelník 65"/>
          <p:cNvSpPr>
            <a:spLocks noChangeAspect="1"/>
          </p:cNvSpPr>
          <p:nvPr/>
        </p:nvSpPr>
        <p:spPr>
          <a:xfrm rot="3600000">
            <a:off x="5703448" y="2055991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8" name="Rovnoramenný trojúhelník 67"/>
          <p:cNvSpPr>
            <a:spLocks noChangeAspect="1"/>
          </p:cNvSpPr>
          <p:nvPr/>
        </p:nvSpPr>
        <p:spPr>
          <a:xfrm rot="3537888">
            <a:off x="8437090" y="1828215"/>
            <a:ext cx="1367327" cy="117873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6" name="Obdélník 75"/>
          <p:cNvSpPr>
            <a:spLocks noChangeAspect="1"/>
          </p:cNvSpPr>
          <p:nvPr/>
        </p:nvSpPr>
        <p:spPr>
          <a:xfrm>
            <a:off x="9983961" y="2276398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" name="Ovál 76"/>
          <p:cNvSpPr>
            <a:spLocks noChangeAspect="1"/>
          </p:cNvSpPr>
          <p:nvPr/>
        </p:nvSpPr>
        <p:spPr>
          <a:xfrm>
            <a:off x="2418155" y="633895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" name="Ovál 77"/>
          <p:cNvSpPr>
            <a:spLocks noChangeAspect="1"/>
          </p:cNvSpPr>
          <p:nvPr/>
        </p:nvSpPr>
        <p:spPr>
          <a:xfrm>
            <a:off x="7336111" y="509192"/>
            <a:ext cx="1218304" cy="121830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" name="Ovál 80"/>
          <p:cNvSpPr>
            <a:spLocks noChangeAspect="1"/>
          </p:cNvSpPr>
          <p:nvPr/>
        </p:nvSpPr>
        <p:spPr>
          <a:xfrm>
            <a:off x="5929850" y="442721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" name="Ovál 81"/>
          <p:cNvSpPr>
            <a:spLocks noChangeAspect="1"/>
          </p:cNvSpPr>
          <p:nvPr/>
        </p:nvSpPr>
        <p:spPr>
          <a:xfrm>
            <a:off x="6865567" y="884896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3" name="Obdélník 82"/>
          <p:cNvSpPr>
            <a:spLocks noChangeAspect="1"/>
          </p:cNvSpPr>
          <p:nvPr/>
        </p:nvSpPr>
        <p:spPr>
          <a:xfrm>
            <a:off x="4564154" y="2480302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" name="Obdélník 83"/>
          <p:cNvSpPr>
            <a:spLocks noChangeAspect="1"/>
          </p:cNvSpPr>
          <p:nvPr/>
        </p:nvSpPr>
        <p:spPr>
          <a:xfrm>
            <a:off x="4264438" y="641652"/>
            <a:ext cx="1547289" cy="1031526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" name="Obdélník 85"/>
          <p:cNvSpPr>
            <a:spLocks noChangeAspect="1"/>
          </p:cNvSpPr>
          <p:nvPr/>
        </p:nvSpPr>
        <p:spPr>
          <a:xfrm>
            <a:off x="872721" y="2417581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7" name="Obdélník 86"/>
          <p:cNvSpPr>
            <a:spLocks noChangeAspect="1"/>
          </p:cNvSpPr>
          <p:nvPr/>
        </p:nvSpPr>
        <p:spPr>
          <a:xfrm rot="5400000">
            <a:off x="7412332" y="2628668"/>
            <a:ext cx="1090556" cy="727036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8" name="Rovnoramenný trojúhelník 87"/>
          <p:cNvSpPr>
            <a:spLocks noChangeAspect="1"/>
          </p:cNvSpPr>
          <p:nvPr/>
        </p:nvSpPr>
        <p:spPr>
          <a:xfrm>
            <a:off x="3714662" y="2084302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0" name="Ovál 79"/>
          <p:cNvSpPr>
            <a:spLocks noChangeAspect="1"/>
          </p:cNvSpPr>
          <p:nvPr/>
        </p:nvSpPr>
        <p:spPr>
          <a:xfrm>
            <a:off x="599398" y="879826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9" name="Ovál 88"/>
          <p:cNvSpPr>
            <a:spLocks noChangeAspect="1"/>
          </p:cNvSpPr>
          <p:nvPr/>
        </p:nvSpPr>
        <p:spPr>
          <a:xfrm>
            <a:off x="9978225" y="686871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0" name="Rovnoramenný trojúhelník 89"/>
          <p:cNvSpPr>
            <a:spLocks noChangeAspect="1"/>
          </p:cNvSpPr>
          <p:nvPr/>
        </p:nvSpPr>
        <p:spPr>
          <a:xfrm>
            <a:off x="1571246" y="3774343"/>
            <a:ext cx="1353339" cy="1166672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" name="Rovnoramenný trojúhelník 90"/>
          <p:cNvSpPr>
            <a:spLocks noChangeAspect="1"/>
          </p:cNvSpPr>
          <p:nvPr/>
        </p:nvSpPr>
        <p:spPr>
          <a:xfrm rot="3600000">
            <a:off x="2899883" y="3774425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" name="Rovnoramenný trojúhelník 91"/>
          <p:cNvSpPr>
            <a:spLocks noChangeAspect="1"/>
          </p:cNvSpPr>
          <p:nvPr/>
        </p:nvSpPr>
        <p:spPr>
          <a:xfrm>
            <a:off x="5895632" y="3931330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4" name="Obdélník 93"/>
          <p:cNvSpPr>
            <a:spLocks noChangeAspect="1"/>
          </p:cNvSpPr>
          <p:nvPr/>
        </p:nvSpPr>
        <p:spPr>
          <a:xfrm>
            <a:off x="6324525" y="5315899"/>
            <a:ext cx="1242109" cy="124210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6" name="Obdélník 95"/>
          <p:cNvSpPr>
            <a:spLocks noChangeAspect="1"/>
          </p:cNvSpPr>
          <p:nvPr/>
        </p:nvSpPr>
        <p:spPr>
          <a:xfrm>
            <a:off x="4814968" y="5372960"/>
            <a:ext cx="900000" cy="90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7" name="Obdélník 96"/>
          <p:cNvSpPr>
            <a:spLocks noChangeAspect="1"/>
          </p:cNvSpPr>
          <p:nvPr/>
        </p:nvSpPr>
        <p:spPr>
          <a:xfrm>
            <a:off x="6555307" y="5473246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8" name="Obdélník 97"/>
          <p:cNvSpPr>
            <a:spLocks noChangeAspect="1"/>
          </p:cNvSpPr>
          <p:nvPr/>
        </p:nvSpPr>
        <p:spPr>
          <a:xfrm>
            <a:off x="3571870" y="5813507"/>
            <a:ext cx="720000" cy="72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1" name="Ovál 100"/>
          <p:cNvSpPr>
            <a:spLocks noChangeAspect="1"/>
          </p:cNvSpPr>
          <p:nvPr/>
        </p:nvSpPr>
        <p:spPr>
          <a:xfrm>
            <a:off x="2109918" y="5579527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" name="Ovál 102"/>
          <p:cNvSpPr>
            <a:spLocks noChangeAspect="1"/>
          </p:cNvSpPr>
          <p:nvPr/>
        </p:nvSpPr>
        <p:spPr>
          <a:xfrm>
            <a:off x="7666283" y="5283222"/>
            <a:ext cx="658486" cy="658486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" name="Ovál 103"/>
          <p:cNvSpPr>
            <a:spLocks noChangeAspect="1"/>
          </p:cNvSpPr>
          <p:nvPr/>
        </p:nvSpPr>
        <p:spPr>
          <a:xfrm>
            <a:off x="5795404" y="5779207"/>
            <a:ext cx="658486" cy="658486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8689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Ovál 72"/>
          <p:cNvSpPr>
            <a:spLocks noChangeAspect="1"/>
          </p:cNvSpPr>
          <p:nvPr/>
        </p:nvSpPr>
        <p:spPr>
          <a:xfrm>
            <a:off x="679165" y="4149669"/>
            <a:ext cx="2538277" cy="253827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" name="Ovál 53"/>
          <p:cNvSpPr>
            <a:spLocks noChangeAspect="1"/>
          </p:cNvSpPr>
          <p:nvPr/>
        </p:nvSpPr>
        <p:spPr>
          <a:xfrm>
            <a:off x="905272" y="2588236"/>
            <a:ext cx="2106073" cy="2106073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" name="Ovál 54"/>
          <p:cNvSpPr>
            <a:spLocks noChangeAspect="1"/>
          </p:cNvSpPr>
          <p:nvPr/>
        </p:nvSpPr>
        <p:spPr>
          <a:xfrm>
            <a:off x="1114160" y="1298872"/>
            <a:ext cx="1688299" cy="1688299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9503" y="7735"/>
            <a:ext cx="55511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Kolik je na obrázku čtverců, koleček, trojúhelníků a obdélníků?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6115050" y="-1619250"/>
            <a:ext cx="0" cy="9467850"/>
          </a:xfrm>
          <a:prstGeom prst="line">
            <a:avLst/>
          </a:prstGeom>
          <a:ln w="31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>
            <a:spLocks noChangeAspect="1"/>
          </p:cNvSpPr>
          <p:nvPr/>
        </p:nvSpPr>
        <p:spPr>
          <a:xfrm rot="5400000">
            <a:off x="4579180" y="4683494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vál 26"/>
          <p:cNvSpPr>
            <a:spLocks noChangeAspect="1"/>
          </p:cNvSpPr>
          <p:nvPr/>
        </p:nvSpPr>
        <p:spPr>
          <a:xfrm>
            <a:off x="4743711" y="2287111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Rovnoramenný trojúhelník 34"/>
          <p:cNvSpPr>
            <a:spLocks noChangeAspect="1"/>
          </p:cNvSpPr>
          <p:nvPr/>
        </p:nvSpPr>
        <p:spPr>
          <a:xfrm rot="15410133">
            <a:off x="1283979" y="1934290"/>
            <a:ext cx="338061" cy="966834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Rovnoramenný trojúhelník 36"/>
          <p:cNvSpPr>
            <a:spLocks noChangeAspect="1"/>
          </p:cNvSpPr>
          <p:nvPr/>
        </p:nvSpPr>
        <p:spPr>
          <a:xfrm rot="10800000">
            <a:off x="2853790" y="1742783"/>
            <a:ext cx="891864" cy="768848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>
            <a:spLocks noChangeAspect="1"/>
          </p:cNvSpPr>
          <p:nvPr/>
        </p:nvSpPr>
        <p:spPr>
          <a:xfrm>
            <a:off x="4801040" y="1227791"/>
            <a:ext cx="900000" cy="90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0" name="Obdélník 49"/>
          <p:cNvSpPr>
            <a:spLocks noChangeAspect="1"/>
          </p:cNvSpPr>
          <p:nvPr/>
        </p:nvSpPr>
        <p:spPr>
          <a:xfrm flipH="1">
            <a:off x="1453009" y="1872428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>
            <a:spLocks noChangeAspect="1"/>
          </p:cNvSpPr>
          <p:nvPr/>
        </p:nvSpPr>
        <p:spPr>
          <a:xfrm>
            <a:off x="1279413" y="722474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Rovnoramenný trojúhelník 37"/>
          <p:cNvSpPr>
            <a:spLocks noChangeAspect="1"/>
          </p:cNvSpPr>
          <p:nvPr/>
        </p:nvSpPr>
        <p:spPr>
          <a:xfrm>
            <a:off x="4788356" y="3368553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3" name="Obdélník 82"/>
          <p:cNvSpPr>
            <a:spLocks noChangeAspect="1"/>
          </p:cNvSpPr>
          <p:nvPr/>
        </p:nvSpPr>
        <p:spPr>
          <a:xfrm flipH="1">
            <a:off x="2138730" y="1872208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" name="Obdélník 84"/>
          <p:cNvSpPr>
            <a:spLocks noChangeAspect="1"/>
          </p:cNvSpPr>
          <p:nvPr/>
        </p:nvSpPr>
        <p:spPr>
          <a:xfrm flipH="1">
            <a:off x="1685401" y="2652421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" name="Obdélník 85"/>
          <p:cNvSpPr>
            <a:spLocks noChangeAspect="1"/>
          </p:cNvSpPr>
          <p:nvPr/>
        </p:nvSpPr>
        <p:spPr>
          <a:xfrm flipH="1">
            <a:off x="1910654" y="2655999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7" name="Obdélník 86"/>
          <p:cNvSpPr>
            <a:spLocks noChangeAspect="1"/>
          </p:cNvSpPr>
          <p:nvPr/>
        </p:nvSpPr>
        <p:spPr>
          <a:xfrm flipH="1">
            <a:off x="2146940" y="2541559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8" name="Ovál 87"/>
          <p:cNvSpPr>
            <a:spLocks noChangeAspect="1"/>
          </p:cNvSpPr>
          <p:nvPr/>
        </p:nvSpPr>
        <p:spPr>
          <a:xfrm>
            <a:off x="2843155" y="3146759"/>
            <a:ext cx="885554" cy="88555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9" name="Ovál 88"/>
          <p:cNvSpPr>
            <a:spLocks noChangeAspect="1"/>
          </p:cNvSpPr>
          <p:nvPr/>
        </p:nvSpPr>
        <p:spPr>
          <a:xfrm>
            <a:off x="159503" y="3040417"/>
            <a:ext cx="885554" cy="88555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0" name="Obdélník 89"/>
          <p:cNvSpPr>
            <a:spLocks noChangeAspect="1"/>
          </p:cNvSpPr>
          <p:nvPr/>
        </p:nvSpPr>
        <p:spPr>
          <a:xfrm rot="5400000">
            <a:off x="2938402" y="2805988"/>
            <a:ext cx="727613" cy="169534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" name="Obdélník 90"/>
          <p:cNvSpPr>
            <a:spLocks noChangeAspect="1"/>
          </p:cNvSpPr>
          <p:nvPr/>
        </p:nvSpPr>
        <p:spPr>
          <a:xfrm rot="5400000">
            <a:off x="2760687" y="4472846"/>
            <a:ext cx="1049184" cy="169534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" name="Obdélník 91"/>
          <p:cNvSpPr>
            <a:spLocks noChangeAspect="1"/>
          </p:cNvSpPr>
          <p:nvPr/>
        </p:nvSpPr>
        <p:spPr>
          <a:xfrm flipH="1">
            <a:off x="1829908" y="3263381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4" name="Obdélník 93"/>
          <p:cNvSpPr>
            <a:spLocks noChangeAspect="1"/>
          </p:cNvSpPr>
          <p:nvPr/>
        </p:nvSpPr>
        <p:spPr>
          <a:xfrm flipH="1">
            <a:off x="1823826" y="3622089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" name="Obdélník 94"/>
          <p:cNvSpPr>
            <a:spLocks noChangeAspect="1"/>
          </p:cNvSpPr>
          <p:nvPr/>
        </p:nvSpPr>
        <p:spPr>
          <a:xfrm flipH="1">
            <a:off x="1836095" y="3977795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8" name="Ovál 97"/>
          <p:cNvSpPr>
            <a:spLocks noChangeAspect="1"/>
          </p:cNvSpPr>
          <p:nvPr/>
        </p:nvSpPr>
        <p:spPr>
          <a:xfrm>
            <a:off x="6799968" y="4157691"/>
            <a:ext cx="2538277" cy="253827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" name="Ovál 98"/>
          <p:cNvSpPr>
            <a:spLocks noChangeAspect="1"/>
          </p:cNvSpPr>
          <p:nvPr/>
        </p:nvSpPr>
        <p:spPr>
          <a:xfrm>
            <a:off x="7026075" y="2596258"/>
            <a:ext cx="2106073" cy="2106073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" name="Ovál 99"/>
          <p:cNvSpPr>
            <a:spLocks noChangeAspect="1"/>
          </p:cNvSpPr>
          <p:nvPr/>
        </p:nvSpPr>
        <p:spPr>
          <a:xfrm>
            <a:off x="7234963" y="1306894"/>
            <a:ext cx="1688299" cy="1688299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6280306" y="15757"/>
            <a:ext cx="55511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Kolik je na obrázku čtverců, koleček, trojúhelníků a obdélníků?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02" name="Obdélník 101"/>
          <p:cNvSpPr>
            <a:spLocks noChangeAspect="1"/>
          </p:cNvSpPr>
          <p:nvPr/>
        </p:nvSpPr>
        <p:spPr>
          <a:xfrm rot="5400000">
            <a:off x="10699983" y="4691516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" name="Ovál 102"/>
          <p:cNvSpPr>
            <a:spLocks noChangeAspect="1"/>
          </p:cNvSpPr>
          <p:nvPr/>
        </p:nvSpPr>
        <p:spPr>
          <a:xfrm>
            <a:off x="10864514" y="2295133"/>
            <a:ext cx="941088" cy="94108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" name="Rovnoramenný trojúhelník 103"/>
          <p:cNvSpPr>
            <a:spLocks noChangeAspect="1"/>
          </p:cNvSpPr>
          <p:nvPr/>
        </p:nvSpPr>
        <p:spPr>
          <a:xfrm rot="15410133">
            <a:off x="7404782" y="1942312"/>
            <a:ext cx="338061" cy="966834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5" name="Rovnoramenný trojúhelník 104"/>
          <p:cNvSpPr>
            <a:spLocks noChangeAspect="1"/>
          </p:cNvSpPr>
          <p:nvPr/>
        </p:nvSpPr>
        <p:spPr>
          <a:xfrm rot="10800000">
            <a:off x="8974593" y="1750805"/>
            <a:ext cx="891864" cy="768848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" name="Obdélník 105"/>
          <p:cNvSpPr>
            <a:spLocks noChangeAspect="1"/>
          </p:cNvSpPr>
          <p:nvPr/>
        </p:nvSpPr>
        <p:spPr>
          <a:xfrm>
            <a:off x="10921843" y="1235813"/>
            <a:ext cx="900000" cy="900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" name="Obdélník 106"/>
          <p:cNvSpPr>
            <a:spLocks noChangeAspect="1"/>
          </p:cNvSpPr>
          <p:nvPr/>
        </p:nvSpPr>
        <p:spPr>
          <a:xfrm flipH="1">
            <a:off x="7573812" y="1880450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8" name="Obdélník 107"/>
          <p:cNvSpPr>
            <a:spLocks noChangeAspect="1"/>
          </p:cNvSpPr>
          <p:nvPr/>
        </p:nvSpPr>
        <p:spPr>
          <a:xfrm>
            <a:off x="7400216" y="730496"/>
            <a:ext cx="1357790" cy="90519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9" name="Rovnoramenný trojúhelník 108"/>
          <p:cNvSpPr>
            <a:spLocks noChangeAspect="1"/>
          </p:cNvSpPr>
          <p:nvPr/>
        </p:nvSpPr>
        <p:spPr>
          <a:xfrm>
            <a:off x="10909159" y="3376575"/>
            <a:ext cx="918720" cy="792000"/>
          </a:xfrm>
          <a:prstGeom prst="triangl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0" name="Obdélník 109"/>
          <p:cNvSpPr>
            <a:spLocks noChangeAspect="1"/>
          </p:cNvSpPr>
          <p:nvPr/>
        </p:nvSpPr>
        <p:spPr>
          <a:xfrm flipH="1">
            <a:off x="8259533" y="1880230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1" name="Obdélník 110"/>
          <p:cNvSpPr>
            <a:spLocks noChangeAspect="1"/>
          </p:cNvSpPr>
          <p:nvPr/>
        </p:nvSpPr>
        <p:spPr>
          <a:xfrm flipH="1">
            <a:off x="7806204" y="2660443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2" name="Obdélník 111"/>
          <p:cNvSpPr>
            <a:spLocks noChangeAspect="1"/>
          </p:cNvSpPr>
          <p:nvPr/>
        </p:nvSpPr>
        <p:spPr>
          <a:xfrm flipH="1">
            <a:off x="8031457" y="2664021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3" name="Obdélník 112"/>
          <p:cNvSpPr>
            <a:spLocks noChangeAspect="1"/>
          </p:cNvSpPr>
          <p:nvPr/>
        </p:nvSpPr>
        <p:spPr>
          <a:xfrm flipH="1">
            <a:off x="8267743" y="2549581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4" name="Ovál 113"/>
          <p:cNvSpPr>
            <a:spLocks noChangeAspect="1"/>
          </p:cNvSpPr>
          <p:nvPr/>
        </p:nvSpPr>
        <p:spPr>
          <a:xfrm>
            <a:off x="8963958" y="3154781"/>
            <a:ext cx="885554" cy="88555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5" name="Ovál 114"/>
          <p:cNvSpPr>
            <a:spLocks noChangeAspect="1"/>
          </p:cNvSpPr>
          <p:nvPr/>
        </p:nvSpPr>
        <p:spPr>
          <a:xfrm>
            <a:off x="6280306" y="3048439"/>
            <a:ext cx="885554" cy="885554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6" name="Obdélník 115"/>
          <p:cNvSpPr>
            <a:spLocks noChangeAspect="1"/>
          </p:cNvSpPr>
          <p:nvPr/>
        </p:nvSpPr>
        <p:spPr>
          <a:xfrm rot="5400000">
            <a:off x="9059205" y="2814010"/>
            <a:ext cx="727613" cy="169534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7" name="Obdélník 116"/>
          <p:cNvSpPr>
            <a:spLocks noChangeAspect="1"/>
          </p:cNvSpPr>
          <p:nvPr/>
        </p:nvSpPr>
        <p:spPr>
          <a:xfrm rot="5400000">
            <a:off x="8881490" y="4480868"/>
            <a:ext cx="1049184" cy="169534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8" name="Obdélník 117"/>
          <p:cNvSpPr>
            <a:spLocks noChangeAspect="1"/>
          </p:cNvSpPr>
          <p:nvPr/>
        </p:nvSpPr>
        <p:spPr>
          <a:xfrm flipH="1">
            <a:off x="7950711" y="3271403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9" name="Obdélník 118"/>
          <p:cNvSpPr>
            <a:spLocks noChangeAspect="1"/>
          </p:cNvSpPr>
          <p:nvPr/>
        </p:nvSpPr>
        <p:spPr>
          <a:xfrm flipH="1">
            <a:off x="7944629" y="3630111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0" name="Obdélník 119"/>
          <p:cNvSpPr>
            <a:spLocks noChangeAspect="1"/>
          </p:cNvSpPr>
          <p:nvPr/>
        </p:nvSpPr>
        <p:spPr>
          <a:xfrm flipH="1">
            <a:off x="7956898" y="3985817"/>
            <a:ext cx="196311" cy="19631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2216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(pastelky, nůžky, barevné papíry, lepidlo)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Soubor pracovních listů k procvičení počítání a znalostí základních geometrických obrazců.</a:t>
            </a:r>
          </a:p>
          <a:p>
            <a:r>
              <a:rPr lang="cs-CZ" dirty="0" smtClean="0"/>
              <a:t>Děti si mohou obrazce vystříhat z barevných papírů a skládat (případně lepit) obrázky a mandaly.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</a:t>
            </a:r>
          </a:p>
          <a:p>
            <a:r>
              <a:rPr lang="cs-CZ" dirty="0" smtClean="0"/>
              <a:t>dosažené konkretizované výstupy – rozpoznat geometrické tvary; chápat číslovku jako počet prvků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323</Words>
  <Application>Microsoft Office PowerPoint</Application>
  <PresentationFormat>Širokoúhlá obrazovka</PresentationFormat>
  <Paragraphs>54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Sheer Green 16x9</vt:lpstr>
      <vt:lpstr>Geometrické obrazce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Materiály, pomůcky a technické vybavení</vt:lpstr>
      <vt:lpstr>Metodický postup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2015-06-24T12:21:54Z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