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3"/>
  </p:notesMasterIdLst>
  <p:handoutMasterIdLst>
    <p:handoutMasterId r:id="rId14"/>
  </p:handoutMasterIdLst>
  <p:sldIdLst>
    <p:sldId id="272" r:id="rId3"/>
    <p:sldId id="273" r:id="rId4"/>
    <p:sldId id="282" r:id="rId5"/>
    <p:sldId id="284" r:id="rId6"/>
    <p:sldId id="283" r:id="rId7"/>
    <p:sldId id="275" r:id="rId8"/>
    <p:sldId id="276" r:id="rId9"/>
    <p:sldId id="278" r:id="rId10"/>
    <p:sldId id="280" r:id="rId11"/>
    <p:sldId id="281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úvod" id="{425EB4FB-E821-4B32-8ECA-EFEAA5D3F6A1}">
          <p14:sldIdLst>
            <p14:sldId id="272"/>
          </p14:sldIdLst>
        </p14:section>
        <p14:section name="obsah" id="{B6707796-E6B6-457E-A385-D5A3BB8693D5}">
          <p14:sldIdLst>
            <p14:sldId id="273"/>
            <p14:sldId id="282"/>
            <p14:sldId id="284"/>
          </p14:sldIdLst>
        </p14:section>
        <p14:section name="noty" id="{DBBA45DB-BA69-4691-A6EC-37FAFC6D4D8F}">
          <p14:sldIdLst>
            <p14:sldId id="283"/>
          </p14:sldIdLst>
        </p14:section>
        <p14:section name="popisy" id="{4491A3A5-2D98-4803-9565-90AB9C3B3DA8}">
          <p14:sldIdLst>
            <p14:sldId id="275"/>
            <p14:sldId id="276"/>
            <p14:sldId id="278"/>
            <p14:sldId id="280"/>
            <p14:sldId id="281"/>
          </p14:sldIdLst>
        </p14:section>
      </p14:sectionLst>
    </p:ex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6" autoAdjust="0"/>
    <p:restoredTop sz="94660"/>
  </p:normalViewPr>
  <p:slideViewPr>
    <p:cSldViewPr snapToGrid="0">
      <p:cViewPr>
        <p:scale>
          <a:sx n="50" d="100"/>
          <a:sy n="50" d="100"/>
        </p:scale>
        <p:origin x="570" y="528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commentAuthors" Target="commentAuthors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23. 6. 2015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23. 6. 2015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2305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57080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20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5.png"/><Relationship Id="rId12" Type="http://schemas.openxmlformats.org/officeDocument/2006/relationships/image" Target="../media/image19.png"/><Relationship Id="rId2" Type="http://schemas.openxmlformats.org/officeDocument/2006/relationships/audio" Target="../media/media2.wav"/><Relationship Id="rId16" Type="http://schemas.openxmlformats.org/officeDocument/2006/relationships/image" Target="../media/image22.png"/><Relationship Id="rId1" Type="http://schemas.microsoft.com/office/2007/relationships/media" Target="../media/media2.wav"/><Relationship Id="rId6" Type="http://schemas.openxmlformats.org/officeDocument/2006/relationships/image" Target="../media/image14.png"/><Relationship Id="rId11" Type="http://schemas.openxmlformats.org/officeDocument/2006/relationships/image" Target="../media/image18.png"/><Relationship Id="rId5" Type="http://schemas.openxmlformats.org/officeDocument/2006/relationships/image" Target="../media/image13.png"/><Relationship Id="rId15" Type="http://schemas.openxmlformats.org/officeDocument/2006/relationships/image" Target="../media/image11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10" Type="http://schemas.openxmlformats.org/officeDocument/2006/relationships/image" Target="../media/image27.png"/><Relationship Id="rId4" Type="http://schemas.openxmlformats.org/officeDocument/2006/relationships/image" Target="../media/image23.jpg"/><Relationship Id="rId9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pixabay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1338468"/>
            <a:ext cx="9601200" cy="1904337"/>
          </a:xfrm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Poznej a zahraj písničku</a:t>
            </a:r>
            <a:endParaRPr lang="cs-CZ" sz="6000" b="1" i="0" dirty="0">
              <a:solidFill>
                <a:srgbClr val="624D38">
                  <a:lumMod val="75000"/>
                </a:srgbClr>
              </a:solidFill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6730" y="4154471"/>
            <a:ext cx="1712176" cy="209520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18903" y="2987078"/>
            <a:ext cx="2959735" cy="3016291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376" y="4268018"/>
            <a:ext cx="1425956" cy="218328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18073" y="4255323"/>
            <a:ext cx="1230846" cy="188455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13905" y="4262229"/>
            <a:ext cx="1336975" cy="204704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52" b="82923"/>
          <a:stretch/>
        </p:blipFill>
        <p:spPr>
          <a:xfrm>
            <a:off x="0" y="776360"/>
            <a:ext cx="12192000" cy="1693158"/>
          </a:xfrm>
          <a:prstGeom prst="rect">
            <a:avLst/>
          </a:prstGeom>
        </p:spPr>
      </p:pic>
      <p:pic>
        <p:nvPicPr>
          <p:cNvPr id="14" name="Tancujte_myš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2598776" y="-1538961"/>
            <a:ext cx="609600" cy="609600"/>
          </a:xfrm>
          <a:prstGeom prst="rect">
            <a:avLst/>
          </a:prstGeom>
        </p:spPr>
      </p:pic>
      <p:pic>
        <p:nvPicPr>
          <p:cNvPr id="1028" name="Picture 4" descr="Play, Action, Player, Sign, Symbol, Button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08" y="288757"/>
            <a:ext cx="1203159" cy="120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996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Obrázek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44" b="78612"/>
          <a:stretch/>
        </p:blipFill>
        <p:spPr>
          <a:xfrm>
            <a:off x="0" y="904714"/>
            <a:ext cx="12186605" cy="248824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433" y="4656178"/>
            <a:ext cx="1792880" cy="2060042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7614" y="3486641"/>
            <a:ext cx="1334375" cy="1632887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1028" name="Picture 4" descr="Play, Action, Player, Sign, Symbol, Button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08" y="288757"/>
            <a:ext cx="1203159" cy="120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8832" y="4275403"/>
            <a:ext cx="2895601" cy="2085738"/>
          </a:xfrm>
          <a:prstGeom prst="rect">
            <a:avLst/>
          </a:prstGeom>
        </p:spPr>
      </p:pic>
      <p:pic>
        <p:nvPicPr>
          <p:cNvPr id="2050" name="Picture 2" descr="Bunny, Brown, Happy, Animal, Mammal, Rabbit, Cute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3896" y="3993750"/>
            <a:ext cx="1709888" cy="2431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Skupina 9"/>
          <p:cNvGrpSpPr/>
          <p:nvPr/>
        </p:nvGrpSpPr>
        <p:grpSpPr>
          <a:xfrm>
            <a:off x="9086899" y="2847764"/>
            <a:ext cx="3310660" cy="1691179"/>
            <a:chOff x="2092150" y="4145723"/>
            <a:chExt cx="4495770" cy="2296567"/>
          </a:xfrm>
        </p:grpSpPr>
        <p:pic>
          <p:nvPicPr>
            <p:cNvPr id="2052" name="Picture 4" descr="Goose, Bird, Animal, Looking, Walking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33603" y="4145723"/>
              <a:ext cx="2195303" cy="22195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4" name="Picture 6" descr="Goose, Bird, Animal, Swimmi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92150" y="5261190"/>
              <a:ext cx="2203802" cy="1181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6" name="Picture 8" descr="Goose, Bird, Animal, Cleani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4295952" y="4907756"/>
              <a:ext cx="2291968" cy="149694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5" name="Obrázek 14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17414" y="5055311"/>
            <a:ext cx="1384706" cy="1574089"/>
          </a:xfrm>
          <a:prstGeom prst="rect">
            <a:avLst/>
          </a:prstGeom>
        </p:spPr>
      </p:pic>
      <p:pic>
        <p:nvPicPr>
          <p:cNvPr id="17" name="Když_jsem_husy_pásal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2536469" y="-1241425"/>
            <a:ext cx="609600" cy="60960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807876" y="296336"/>
            <a:ext cx="1209538" cy="8258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755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0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1633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>
                      <p:stCondLst>
                        <p:cond delay="0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alphaModFix amt="5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34" b="67777"/>
          <a:stretch/>
        </p:blipFill>
        <p:spPr>
          <a:xfrm>
            <a:off x="0" y="812002"/>
            <a:ext cx="12192000" cy="4116991"/>
          </a:xfrm>
          <a:prstGeom prst="rect">
            <a:avLst/>
          </a:prstGeom>
        </p:spPr>
      </p:pic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8195" y="4795193"/>
            <a:ext cx="3505200" cy="17526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375" t="16875" r="37188" b="19375"/>
          <a:stretch/>
        </p:blipFill>
        <p:spPr>
          <a:xfrm>
            <a:off x="8812530" y="4621268"/>
            <a:ext cx="2038350" cy="1943100"/>
          </a:xfrm>
          <a:prstGeom prst="rect">
            <a:avLst/>
          </a:prstGeom>
        </p:spPr>
      </p:pic>
      <p:pic>
        <p:nvPicPr>
          <p:cNvPr id="16" name="Na_tom_pražským_mostě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860193" y="316702"/>
            <a:ext cx="609600" cy="609600"/>
          </a:xfrm>
          <a:prstGeom prst="rect">
            <a:avLst/>
          </a:prstGeom>
        </p:spPr>
      </p:pic>
      <p:pic>
        <p:nvPicPr>
          <p:cNvPr id="18" name="Picture 4" descr="Play, Action, Player, Sign, Symbol, Button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608" y="288757"/>
            <a:ext cx="1203159" cy="1203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891" y="5084690"/>
            <a:ext cx="1992563" cy="996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6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>
        <p:fade/>
      </p:transition>
    </mc:Choice>
    <mc:Fallback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537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37" b="70634"/>
          <a:stretch/>
        </p:blipFill>
        <p:spPr>
          <a:xfrm rot="16200000">
            <a:off x="-1876423" y="2143124"/>
            <a:ext cx="6858000" cy="257175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16" b="56995"/>
          <a:stretch/>
        </p:blipFill>
        <p:spPr>
          <a:xfrm rot="16200000">
            <a:off x="2133601" y="1485901"/>
            <a:ext cx="6858000" cy="3886198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04" b="62513"/>
          <a:stretch/>
        </p:blipFill>
        <p:spPr>
          <a:xfrm rot="16200000">
            <a:off x="6296028" y="1743073"/>
            <a:ext cx="6858000" cy="337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47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Použité zdroje obrázků a textů</a:t>
            </a:r>
            <a:endParaRPr lang="cs-CZ" sz="32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3"/>
            <a:ext cx="9509760" cy="1260348"/>
          </a:xfrm>
        </p:spPr>
        <p:txBody>
          <a:bodyPr>
            <a:normAutofit/>
          </a:bodyPr>
          <a:lstStyle/>
          <a:p>
            <a:r>
              <a:rPr lang="cs-CZ" dirty="0" smtClean="0">
                <a:hlinkClick r:id="rId2"/>
              </a:rPr>
              <a:t>http</a:t>
            </a:r>
            <a:r>
              <a:rPr lang="cs-CZ" dirty="0">
                <a:hlinkClick r:id="rId2"/>
              </a:rPr>
              <a:t>://</a:t>
            </a:r>
            <a:r>
              <a:rPr lang="cs-CZ" dirty="0" smtClean="0">
                <a:hlinkClick r:id="rId2"/>
              </a:rPr>
              <a:t>pixabay.com</a:t>
            </a:r>
            <a:endParaRPr lang="cs-CZ" dirty="0" smtClean="0"/>
          </a:p>
          <a:p>
            <a:pPr marL="274320" lvl="7">
              <a:spcBef>
                <a:spcPts val="1800"/>
              </a:spcBef>
            </a:pPr>
            <a:r>
              <a:rPr lang="cs-CZ" sz="2000" dirty="0" smtClean="0"/>
              <a:t>Hudba i text písniček jsou volná díla; jedná se o lidové písně. </a:t>
            </a:r>
            <a:r>
              <a:rPr lang="cs-CZ" sz="2000" dirty="0"/>
              <a:t>(notový zápis a zvukové soubory </a:t>
            </a:r>
            <a:r>
              <a:rPr lang="cs-CZ" sz="2000" dirty="0" smtClean="0"/>
              <a:t>byly </a:t>
            </a:r>
            <a:r>
              <a:rPr lang="cs-CZ" sz="2000" dirty="0"/>
              <a:t>vyrobeny v programu </a:t>
            </a:r>
            <a:r>
              <a:rPr lang="cs-CZ" sz="2000" dirty="0" err="1"/>
              <a:t>MuseScore</a:t>
            </a:r>
            <a:r>
              <a:rPr lang="cs-CZ" sz="2000" dirty="0"/>
              <a:t> </a:t>
            </a:r>
            <a:r>
              <a:rPr lang="cs-CZ" sz="2000" dirty="0" smtClean="0"/>
              <a:t>2.0.1)</a:t>
            </a:r>
            <a:endParaRPr lang="cs-CZ" sz="2000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1341120" y="266776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ct val="0"/>
              </a:spcBef>
              <a:buFont typeface="Arial" pitchFamily="34" charset="0"/>
              <a:buNone/>
              <a:defRPr sz="3400" kern="1200">
                <a:solidFill>
                  <a:schemeClr val="tx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3200" b="1" smtClean="0"/>
              <a:t>Materiály, pomůcky a technické vybavení</a:t>
            </a:r>
            <a:endParaRPr lang="cs-CZ" sz="3200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341120" y="3902203"/>
            <a:ext cx="9509760" cy="12984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74320" indent="-22860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SzPct val="80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9436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8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344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5448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7452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19456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1460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834640" indent="-228600" algn="l" defTabSz="914400" rtl="0" eaLnBrk="1" latinLnBrk="0" hangingPunct="1">
              <a:lnSpc>
                <a:spcPct val="90000"/>
              </a:lnSpc>
              <a:spcBef>
                <a:spcPts val="800"/>
              </a:spcBef>
              <a:buSzPct val="8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mtClean="0"/>
              <a:t>Dotyková obrazovka, připojená k PC</a:t>
            </a:r>
          </a:p>
          <a:p>
            <a:r>
              <a:rPr lang="cs-CZ" smtClean="0"/>
              <a:t>Didaktický kufřík - KUMUČ (nafukovací balonky, hřebeny, „vyladěné“ skleničky s vodou)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Metodický postup</a:t>
            </a:r>
            <a:endParaRPr lang="cs-CZ" sz="3200" strike="sngStrike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jednotlivých snímcích děti hádají lidovou písničku podle melodie – tu spustí dotykem na tlačítko s trojúhelníčkem. </a:t>
            </a:r>
          </a:p>
          <a:p>
            <a:r>
              <a:rPr lang="cs-CZ" dirty="0" smtClean="0"/>
              <a:t>Dále vytřídí obrázky, které se k dané písničce vztahují.</a:t>
            </a:r>
          </a:p>
          <a:p>
            <a:r>
              <a:rPr lang="cs-CZ" dirty="0" smtClean="0"/>
              <a:t>Nakonec písničku zazpívají nebo zahrají na netradiční hudební nástroje – hřeben, skleničky, nafukovací balonek.</a:t>
            </a:r>
            <a:endParaRPr lang="cs-CZ" dirty="0" smtClean="0"/>
          </a:p>
          <a:p>
            <a:pPr marL="45720" indent="0">
              <a:buNone/>
            </a:pPr>
            <a:r>
              <a:rPr lang="cs-CZ" b="1" dirty="0" smtClean="0"/>
              <a:t>Použité písničky</a:t>
            </a:r>
            <a:endParaRPr lang="cs-CZ" b="1" dirty="0"/>
          </a:p>
          <a:p>
            <a:r>
              <a:rPr lang="cs-CZ" dirty="0" smtClean="0"/>
              <a:t>„Tancujte, myši“, „Když jsem husy pásala“, „Běží liška k Táboru“ a „Na tom pražským mostě“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Práce </a:t>
            </a:r>
            <a:r>
              <a:rPr lang="cs-CZ" sz="3200" b="1" dirty="0"/>
              <a:t>s interaktivním výukovým </a:t>
            </a:r>
            <a:r>
              <a:rPr lang="cs-CZ" sz="3200" b="1" dirty="0" smtClean="0"/>
              <a:t>materiálem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Dotykem na oranžové tlačítko se spustí melodie písničky.</a:t>
            </a:r>
          </a:p>
          <a:p>
            <a:r>
              <a:rPr lang="cs-CZ" dirty="0" smtClean="0"/>
              <a:t>Obrázky, které k písničce nepatří po dotyku zmizí. Ty, které s ní souvislost mají, po dotyku probliknou.</a:t>
            </a:r>
          </a:p>
          <a:p>
            <a:r>
              <a:rPr lang="cs-CZ" dirty="0" smtClean="0"/>
              <a:t>Notové zápisy písniček jsou určené k tisku, při prezentaci se nezobrazují.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080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VZDĚLÁVACÍ OBLAST – dítě a jeho psychika (psychologická)</a:t>
            </a:r>
          </a:p>
          <a:p>
            <a:r>
              <a:rPr lang="cs-CZ" dirty="0" smtClean="0"/>
              <a:t>VZDĚLÁVACÍ PODOBLAST – poznávací schopnosti – tvořivost, vynalézavost, fantazie</a:t>
            </a:r>
          </a:p>
          <a:p>
            <a:r>
              <a:rPr lang="cs-CZ" dirty="0" smtClean="0"/>
              <a:t>Dosažené konkretizované výstupy – rozvíjet a obohacovat hru dle své fantazie; improvizovat; experimentovat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7650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10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087399"/>
            <a:ext cx="7513903" cy="4097665"/>
            <a:chOff x="3057284" y="724271"/>
            <a:chExt cx="4242876" cy="3527549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24271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75498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potenciálu dětí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3333470" y="394396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Cíle polytechnické výchovy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15604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318</Words>
  <Application>Microsoft Office PowerPoint</Application>
  <PresentationFormat>Širokoúhlá obrazovka</PresentationFormat>
  <Paragraphs>41</Paragraphs>
  <Slides>10</Slides>
  <Notes>1</Notes>
  <HiddenSlides>1</HiddenSlides>
  <MMClips>3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3" baseType="lpstr">
      <vt:lpstr>Arial</vt:lpstr>
      <vt:lpstr>Century Gothic</vt:lpstr>
      <vt:lpstr>Sheer Green 16x9</vt:lpstr>
      <vt:lpstr>Poznej a zahraj písničku</vt:lpstr>
      <vt:lpstr>Prezentace aplikace PowerPoint</vt:lpstr>
      <vt:lpstr>Prezentace aplikace PowerPoint</vt:lpstr>
      <vt:lpstr>Prezentace aplikace PowerPoint</vt:lpstr>
      <vt:lpstr>Prezentace aplikace PowerPoint</vt:lpstr>
      <vt:lpstr>Použité zdroje obrázků a textů</vt:lpstr>
      <vt:lpstr>Metodický postup</vt:lpstr>
      <vt:lpstr>Práce s interaktivním výukovým materiálem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2015-06-23T10:17:11Z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