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2" r:id="rId4"/>
    <p:sldId id="283" r:id="rId5"/>
    <p:sldId id="284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75" r:id="rId16"/>
    <p:sldId id="276" r:id="rId17"/>
    <p:sldId id="278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83"/>
            <p14:sldId id="284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54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ORIENTACE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0" cap="none" baseline="0" dirty="0" smtClean="0"/>
              <a:t>vpravo – vlevo – nahoru – dolu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NAJDI VŠECHNY PENÍZKY ZE ZTRACENÉHO POKLADU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14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>
            <a:spLocks noChangeAspect="1"/>
          </p:cNvSpPr>
          <p:nvPr/>
        </p:nvSpPr>
        <p:spPr>
          <a:xfrm>
            <a:off x="14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>
            <a:spLocks noChangeAspect="1"/>
          </p:cNvSpPr>
          <p:nvPr/>
        </p:nvSpPr>
        <p:spPr>
          <a:xfrm>
            <a:off x="14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bdélník 35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79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>
            <a:spLocks noChangeAspect="1"/>
          </p:cNvSpPr>
          <p:nvPr/>
        </p:nvSpPr>
        <p:spPr>
          <a:xfrm>
            <a:off x="79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TextovéPole 45"/>
          <p:cNvSpPr txBox="1">
            <a:spLocks noChangeAspect="1"/>
          </p:cNvSpPr>
          <p:nvPr/>
        </p:nvSpPr>
        <p:spPr>
          <a:xfrm>
            <a:off x="10090593" y="1826146"/>
            <a:ext cx="1080000" cy="1080000"/>
          </a:xfrm>
          <a:prstGeom prst="rect">
            <a:avLst/>
          </a:prstGeom>
          <a:solidFill>
            <a:srgbClr val="FF541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START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2 VLEVO</a:t>
            </a:r>
          </a:p>
        </p:txBody>
      </p:sp>
    </p:spTree>
    <p:extLst>
      <p:ext uri="{BB962C8B-B14F-4D97-AF65-F5344CB8AC3E}">
        <p14:creationId xmlns:p14="http://schemas.microsoft.com/office/powerpoint/2010/main" xmlns="" val="1935243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15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16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500"/>
                            </p:stCondLst>
                            <p:childTnLst>
                              <p:par>
                                <p:cTn id="4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2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28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500"/>
                            </p:stCondLst>
                            <p:childTnLst>
                              <p:par>
                                <p:cTn id="4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0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500"/>
                            </p:stCondLst>
                            <p:childTnLst>
                              <p:par>
                                <p:cTn id="4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51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52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500"/>
                            </p:stCondLst>
                            <p:childTnLst>
                              <p:par>
                                <p:cTn id="4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2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63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64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5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500"/>
                            </p:stCondLst>
                            <p:childTnLst>
                              <p:par>
                                <p:cTn id="4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98853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14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>
            <a:spLocks noChangeAspect="1"/>
          </p:cNvSpPr>
          <p:nvPr/>
        </p:nvSpPr>
        <p:spPr>
          <a:xfrm>
            <a:off x="14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>
            <a:spLocks noChangeAspect="1"/>
          </p:cNvSpPr>
          <p:nvPr/>
        </p:nvSpPr>
        <p:spPr>
          <a:xfrm>
            <a:off x="14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bdélník 38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79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TextovéPole 44"/>
          <p:cNvSpPr txBox="1">
            <a:spLocks/>
          </p:cNvSpPr>
          <p:nvPr/>
        </p:nvSpPr>
        <p:spPr>
          <a:xfrm>
            <a:off x="7933243" y="2060909"/>
            <a:ext cx="1080000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3 </a:t>
            </a: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DOLU</a:t>
            </a:r>
          </a:p>
        </p:txBody>
      </p:sp>
    </p:spTree>
    <p:extLst>
      <p:ext uri="{BB962C8B-B14F-4D97-AF65-F5344CB8AC3E}">
        <p14:creationId xmlns:p14="http://schemas.microsoft.com/office/powerpoint/2010/main" xmlns="" val="157791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1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1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500"/>
                            </p:stCondLst>
                            <p:childTnLst>
                              <p:par>
                                <p:cTn id="4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27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28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500"/>
                            </p:stCondLst>
                            <p:childTnLst>
                              <p:par>
                                <p:cTn id="4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0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500"/>
                            </p:stCondLst>
                            <p:childTnLst>
                              <p:par>
                                <p:cTn id="4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51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52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500"/>
                            </p:stCondLst>
                            <p:childTnLst>
                              <p:par>
                                <p:cTn id="4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14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>
            <a:spLocks noChangeAspect="1"/>
          </p:cNvSpPr>
          <p:nvPr/>
        </p:nvSpPr>
        <p:spPr>
          <a:xfrm>
            <a:off x="14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14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TextovéPole 45"/>
          <p:cNvSpPr txBox="1">
            <a:spLocks/>
          </p:cNvSpPr>
          <p:nvPr/>
        </p:nvSpPr>
        <p:spPr>
          <a:xfrm>
            <a:off x="7933243" y="5282980"/>
            <a:ext cx="1080000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6</a:t>
            </a:r>
            <a:endParaRPr lang="cs-CZ" b="1" dirty="0" smtClean="0">
              <a:solidFill>
                <a:prstClr val="black"/>
              </a:solidFill>
            </a:endParaRPr>
          </a:p>
          <a:p>
            <a:pPr algn="ctr"/>
            <a:r>
              <a:rPr lang="cs-CZ" b="1" dirty="0" smtClean="0">
                <a:solidFill>
                  <a:prstClr val="black"/>
                </a:solidFill>
              </a:rPr>
              <a:t>VLEVO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332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1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16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500"/>
                            </p:stCondLst>
                            <p:childTnLst>
                              <p:par>
                                <p:cTn id="4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2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28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500"/>
                            </p:stCondLst>
                            <p:childTnLst>
                              <p:par>
                                <p:cTn id="4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0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500"/>
                            </p:stCondLst>
                            <p:childTnLst>
                              <p:par>
                                <p:cTn id="4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14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14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1376401" y="5251306"/>
            <a:ext cx="1080000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2 VZHŮRU</a:t>
            </a:r>
          </a:p>
        </p:txBody>
      </p:sp>
    </p:spTree>
    <p:extLst>
      <p:ext uri="{BB962C8B-B14F-4D97-AF65-F5344CB8AC3E}">
        <p14:creationId xmlns:p14="http://schemas.microsoft.com/office/powerpoint/2010/main" xmlns="" val="84024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1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1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500"/>
                            </p:stCondLst>
                            <p:childTnLst>
                              <p:par>
                                <p:cTn id="4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27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28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500"/>
                            </p:stCondLst>
                            <p:childTnLst>
                              <p:par>
                                <p:cTn id="4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8" grpId="0" animBg="1"/>
      <p:bldP spid="8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314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14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1376400" y="3096290"/>
            <a:ext cx="1080000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JEŠTĚ 1 VZHŮRU</a:t>
            </a:r>
          </a:p>
        </p:txBody>
      </p:sp>
    </p:spTree>
    <p:extLst>
      <p:ext uri="{BB962C8B-B14F-4D97-AF65-F5344CB8AC3E}">
        <p14:creationId xmlns:p14="http://schemas.microsoft.com/office/powerpoint/2010/main" xmlns="" val="457876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15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16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500"/>
                            </p:stCondLst>
                            <p:childTnLst>
                              <p:par>
                                <p:cTn id="4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577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1453243" y="2048183"/>
            <a:ext cx="1080000" cy="63094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4 VPRAVO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391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03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4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577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5734822" y="1940434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1 VZHŮRU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9014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92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500"/>
                            </p:stCondLst>
                            <p:childTnLst>
                              <p:par>
                                <p:cTn id="3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311" y="1002801"/>
            <a:ext cx="926315" cy="65131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25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5773242" y="978369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3 </a:t>
            </a:r>
          </a:p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VLEVO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0105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79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80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500"/>
                            </p:stCondLst>
                            <p:childTnLst>
                              <p:par>
                                <p:cTn id="3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Obrázek 5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5206" y="960488"/>
            <a:ext cx="926315" cy="65131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311" y="1002801"/>
            <a:ext cx="926315" cy="65131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90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2533243" y="921348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>
                <a:solidFill>
                  <a:prstClr val="black"/>
                </a:solidFill>
              </a:rPr>
              <a:t>6</a:t>
            </a:r>
            <a:r>
              <a:rPr lang="cs-CZ" sz="1700" b="1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VPRAVO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4830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67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68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500"/>
                            </p:stCondLst>
                            <p:childTnLst>
                              <p:par>
                                <p:cTn id="3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3731" y="1030906"/>
            <a:ext cx="926315" cy="651315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5206" y="960488"/>
            <a:ext cx="926315" cy="65131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311" y="1002801"/>
            <a:ext cx="926315" cy="65131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90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8982763" y="965874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4</a:t>
            </a:r>
          </a:p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 DOLU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2721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5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5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Obrázek 5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90085" y="5341344"/>
            <a:ext cx="926315" cy="651315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3731" y="1030906"/>
            <a:ext cx="926315" cy="651315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5206" y="960488"/>
            <a:ext cx="926315" cy="65131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311" y="1002801"/>
            <a:ext cx="926315" cy="65131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>
            <a:hlinkClick r:id="" action="ppaction://hlinkshowjump?jump=nextslide"/>
          </p:cNvPr>
          <p:cNvSpPr>
            <a:spLocks noChangeAspect="1"/>
          </p:cNvSpPr>
          <p:nvPr/>
        </p:nvSpPr>
        <p:spPr>
          <a:xfrm>
            <a:off x="90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8966880" y="5283129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1 VZHŮRU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887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500"/>
                            </p:stCondLst>
                            <p:childTnLst>
                              <p:par>
                                <p:cTn id="20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00"/>
                            </p:stCondLst>
                            <p:childTnLst>
                              <p:par>
                                <p:cTn id="2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500"/>
                            </p:stCondLst>
                            <p:childTnLst>
                              <p:par>
                                <p:cTn id="2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500"/>
                            </p:stCondLst>
                            <p:childTnLst>
                              <p:par>
                                <p:cTn id="25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5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500"/>
                            </p:stCondLst>
                            <p:childTnLst>
                              <p:par>
                                <p:cTn id="26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500"/>
                            </p:stCondLst>
                            <p:childTnLst>
                              <p:par>
                                <p:cTn id="27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9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0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00"/>
                            </p:stCondLst>
                            <p:childTnLst>
                              <p:par>
                                <p:cTn id="3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500"/>
                            </p:stCondLst>
                            <p:childTnLst>
                              <p:par>
                                <p:cTn id="32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500"/>
                            </p:stCondLst>
                            <p:childTnLst>
                              <p:par>
                                <p:cTn id="3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4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500"/>
                            </p:stCondLst>
                            <p:childTnLst>
                              <p:par>
                                <p:cTn id="34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8" grpId="0" animBg="1"/>
      <p:bldP spid="8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7" grpId="0" animBg="1"/>
      <p:bldP spid="37" grpId="1" animBg="1"/>
      <p:bldP spid="38" grpId="0" animBg="1"/>
      <p:bldP spid="38" grpId="1" animBg="1"/>
      <p:bldP spid="41" grpId="0" animBg="1"/>
      <p:bldP spid="41" grpId="1" animBg="1"/>
      <p:bldP spid="42" grpId="0" animBg="1"/>
      <p:bldP spid="4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Obrázek 5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81" y="3604388"/>
            <a:ext cx="1965883" cy="211812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5324" y="4246209"/>
            <a:ext cx="926315" cy="651315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90085" y="5341344"/>
            <a:ext cx="926315" cy="651315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3731" y="1030906"/>
            <a:ext cx="926315" cy="651315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5206" y="960488"/>
            <a:ext cx="926315" cy="65131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311" y="1002801"/>
            <a:ext cx="926315" cy="651315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0085" y="2027810"/>
            <a:ext cx="926315" cy="651315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85" y="2069671"/>
            <a:ext cx="926315" cy="65131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3" y="5309671"/>
            <a:ext cx="926315" cy="65131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5341345"/>
            <a:ext cx="926315" cy="65131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14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14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spect="1"/>
          </p:cNvSpPr>
          <p:nvPr/>
        </p:nvSpPr>
        <p:spPr>
          <a:xfrm>
            <a:off x="253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spect="1"/>
          </p:cNvSpPr>
          <p:nvPr/>
        </p:nvSpPr>
        <p:spPr>
          <a:xfrm>
            <a:off x="25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spect="1"/>
          </p:cNvSpPr>
          <p:nvPr/>
        </p:nvSpPr>
        <p:spPr>
          <a:xfrm>
            <a:off x="25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>
            <a:spLocks noChangeAspect="1"/>
          </p:cNvSpPr>
          <p:nvPr/>
        </p:nvSpPr>
        <p:spPr>
          <a:xfrm>
            <a:off x="253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spect="1"/>
          </p:cNvSpPr>
          <p:nvPr/>
        </p:nvSpPr>
        <p:spPr>
          <a:xfrm>
            <a:off x="361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36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>
            <a:spLocks noChangeAspect="1"/>
          </p:cNvSpPr>
          <p:nvPr/>
        </p:nvSpPr>
        <p:spPr>
          <a:xfrm>
            <a:off x="36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>
            <a:spLocks noChangeAspect="1"/>
          </p:cNvSpPr>
          <p:nvPr/>
        </p:nvSpPr>
        <p:spPr>
          <a:xfrm>
            <a:off x="361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361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469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469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>
            <a:spLocks noChangeAspect="1"/>
          </p:cNvSpPr>
          <p:nvPr/>
        </p:nvSpPr>
        <p:spPr>
          <a:xfrm>
            <a:off x="469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>
            <a:spLocks noChangeAspect="1"/>
          </p:cNvSpPr>
          <p:nvPr/>
        </p:nvSpPr>
        <p:spPr>
          <a:xfrm>
            <a:off x="469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>
            <a:spLocks noChangeAspect="1"/>
          </p:cNvSpPr>
          <p:nvPr/>
        </p:nvSpPr>
        <p:spPr>
          <a:xfrm>
            <a:off x="469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>
            <a:spLocks noChangeAspect="1"/>
          </p:cNvSpPr>
          <p:nvPr/>
        </p:nvSpPr>
        <p:spPr>
          <a:xfrm>
            <a:off x="577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577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577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5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685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685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5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53243" y="506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7933243" y="74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>
            <a:spLocks noChangeAspect="1"/>
          </p:cNvSpPr>
          <p:nvPr/>
        </p:nvSpPr>
        <p:spPr>
          <a:xfrm>
            <a:off x="793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>
            <a:spLocks noChangeAspect="1"/>
          </p:cNvSpPr>
          <p:nvPr/>
        </p:nvSpPr>
        <p:spPr>
          <a:xfrm>
            <a:off x="7933243" y="398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>
            <a:spLocks noChangeAspect="1"/>
          </p:cNvSpPr>
          <p:nvPr/>
        </p:nvSpPr>
        <p:spPr>
          <a:xfrm>
            <a:off x="9013243" y="182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>
            <a:spLocks noChangeAspect="1"/>
          </p:cNvSpPr>
          <p:nvPr/>
        </p:nvSpPr>
        <p:spPr>
          <a:xfrm>
            <a:off x="9013243" y="2906146"/>
            <a:ext cx="1080000" cy="108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0085" y="2040488"/>
            <a:ext cx="926315" cy="651315"/>
          </a:xfrm>
          <a:prstGeom prst="rect">
            <a:avLst/>
          </a:prstGeom>
        </p:spPr>
      </p:pic>
      <p:sp>
        <p:nvSpPr>
          <p:cNvPr id="47" name="TextovéPole 46"/>
          <p:cNvSpPr txBox="1">
            <a:spLocks/>
          </p:cNvSpPr>
          <p:nvPr/>
        </p:nvSpPr>
        <p:spPr>
          <a:xfrm>
            <a:off x="9013242" y="4200489"/>
            <a:ext cx="1080000" cy="61555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5 </a:t>
            </a:r>
          </a:p>
          <a:p>
            <a:pPr algn="ctr"/>
            <a:r>
              <a:rPr lang="cs-CZ" sz="1700" b="1" dirty="0" smtClean="0">
                <a:solidFill>
                  <a:prstClr val="black"/>
                </a:solidFill>
              </a:rPr>
              <a:t>VLEVO</a:t>
            </a: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242" y="3120488"/>
            <a:ext cx="926315" cy="65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0124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9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1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1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3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4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4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5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6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83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1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9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07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0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1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1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animClr clrSpc="rgb" dir="cw">
                                      <p:cBhvr>
                                        <p:cTn id="23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23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500"/>
                            </p:stCondLst>
                            <p:childTnLst>
                              <p:par>
                                <p:cTn id="2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8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8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8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8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6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2" presetID="3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5" grpId="2" animBg="1"/>
      <p:bldP spid="8" grpId="0" animBg="1"/>
      <p:bldP spid="8" grpId="2" animBg="1"/>
      <p:bldP spid="11" grpId="0" animBg="1"/>
      <p:bldP spid="11" grpId="2" animBg="1"/>
      <p:bldP spid="12" grpId="0" animBg="1"/>
      <p:bldP spid="12" grpId="2" animBg="1"/>
      <p:bldP spid="13" grpId="0" animBg="1"/>
      <p:bldP spid="13" grpId="2" animBg="1"/>
      <p:bldP spid="14" grpId="0" animBg="1"/>
      <p:bldP spid="14" grpId="2" animBg="1"/>
      <p:bldP spid="15" grpId="0" animBg="1"/>
      <p:bldP spid="15" grpId="2" animBg="1"/>
      <p:bldP spid="16" grpId="0" animBg="1"/>
      <p:bldP spid="16" grpId="2" animBg="1"/>
      <p:bldP spid="17" grpId="0" animBg="1"/>
      <p:bldP spid="17" grpId="2" animBg="1"/>
      <p:bldP spid="18" grpId="0" animBg="1"/>
      <p:bldP spid="18" grpId="1" animBg="1"/>
      <p:bldP spid="19" grpId="0" animBg="1"/>
      <p:bldP spid="19" grpId="2" animBg="1"/>
      <p:bldP spid="20" grpId="0" animBg="1"/>
      <p:bldP spid="20" grpId="2" animBg="1"/>
      <p:bldP spid="21" grpId="0" animBg="1"/>
      <p:bldP spid="21" grpId="2" animBg="1"/>
      <p:bldP spid="22" grpId="0" animBg="1"/>
      <p:bldP spid="22" grpId="2" animBg="1"/>
      <p:bldP spid="23" grpId="0" animBg="1"/>
      <p:bldP spid="23" grpId="2" animBg="1"/>
      <p:bldP spid="24" grpId="0" animBg="1"/>
      <p:bldP spid="24" grpId="2" animBg="1"/>
      <p:bldP spid="27" grpId="0" animBg="1"/>
      <p:bldP spid="27" grpId="2" animBg="1"/>
      <p:bldP spid="28" grpId="0" animBg="1"/>
      <p:bldP spid="28" grpId="2" animBg="1"/>
      <p:bldP spid="29" grpId="0" animBg="1"/>
      <p:bldP spid="29" grpId="2" animBg="1"/>
      <p:bldP spid="30" grpId="0" animBg="1"/>
      <p:bldP spid="30" grpId="2" animBg="1"/>
      <p:bldP spid="31" grpId="0" animBg="1"/>
      <p:bldP spid="31" grpId="2" animBg="1"/>
      <p:bldP spid="32" grpId="0" animBg="1"/>
      <p:bldP spid="32" grpId="2" animBg="1"/>
      <p:bldP spid="33" grpId="0" animBg="1"/>
      <p:bldP spid="33" grpId="2" animBg="1"/>
      <p:bldP spid="34" grpId="0" animBg="1"/>
      <p:bldP spid="34" grpId="2" animBg="1"/>
      <p:bldP spid="35" grpId="0" animBg="1"/>
      <p:bldP spid="35" grpId="2" animBg="1"/>
      <p:bldP spid="37" grpId="0" animBg="1"/>
      <p:bldP spid="37" grpId="2" animBg="1"/>
      <p:bldP spid="38" grpId="0" animBg="1"/>
      <p:bldP spid="38" grpId="2" animBg="1"/>
      <p:bldP spid="41" grpId="0" animBg="1"/>
      <p:bldP spid="41" grpId="2" animBg="1"/>
      <p:bldP spid="42" grpId="0" animBg="1"/>
      <p:bldP spid="42" grpId="2" animBg="1"/>
      <p:bldP spid="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66395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898393"/>
            <a:ext cx="9509760" cy="1207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(tabulka, fix)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cílený na procvičení orientace v prostoru (vpravo, vlevo, nahoru, dolu) a počítání od 1 do </a:t>
            </a:r>
            <a:r>
              <a:rPr lang="cs-CZ" dirty="0" smtClean="0"/>
              <a:t>6. </a:t>
            </a:r>
            <a:r>
              <a:rPr lang="cs-CZ" dirty="0" smtClean="0"/>
              <a:t>Prezentace je interaktivní hra, kde je cílem posbírat a spočítat všechny rozházené peníze, které vedou k pokladu.</a:t>
            </a:r>
          </a:p>
          <a:p>
            <a:r>
              <a:rPr lang="cs-CZ" dirty="0" smtClean="0"/>
              <a:t>Na tabulku nebo na papír děti nakreslí šipku.  Papír nebo tabulku otáčejí tak, aby napověděly kamarádovi u dotykové obrazovky, kterým směrem má jít.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každém snímku jsou animace vázány na oranžové čtverce. Pokud je čtverec ve správné vzdálenosti i směru od </a:t>
            </a:r>
            <a:r>
              <a:rPr lang="cs-CZ" dirty="0" smtClean="0"/>
              <a:t>textu, </a:t>
            </a:r>
            <a:r>
              <a:rPr lang="cs-CZ" dirty="0" smtClean="0"/>
              <a:t>prezentace se po dotyku automaticky posune na další snímek. Ostatní čtverce po dotyku zmizí.</a:t>
            </a:r>
          </a:p>
          <a:p>
            <a:r>
              <a:rPr lang="cs-CZ" dirty="0" smtClean="0"/>
              <a:t>Na posledním snímku po dotyku na správný čtverec zmizí všechny čtverečky a objeví se poklad.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časoprostorová orientace</a:t>
            </a:r>
          </a:p>
          <a:p>
            <a:r>
              <a:rPr lang="cs-CZ" dirty="0" smtClean="0"/>
              <a:t>Dosažené konkretizované výstupy – rozlišovat vpravo – vlevo, nahoru – dolu; rozlišovat a používat základní prostorové pojmy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343</Words>
  <Application>Microsoft Office PowerPoint</Application>
  <PresentationFormat>Vlastní</PresentationFormat>
  <Paragraphs>65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ORIENTACE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Použitý zdroj obrázků</vt:lpstr>
      <vt:lpstr>Metodický postup</vt:lpstr>
      <vt:lpstr>Práce s interaktivním výukovým materiálem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2015-06-24T14:56:32Z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