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1"/>
  </p:notesMasterIdLst>
  <p:handoutMasterIdLst>
    <p:handoutMasterId r:id="rId12"/>
  </p:handoutMasterIdLst>
  <p:sldIdLst>
    <p:sldId id="272" r:id="rId3"/>
    <p:sldId id="286" r:id="rId4"/>
    <p:sldId id="287" r:id="rId5"/>
    <p:sldId id="288" r:id="rId6"/>
    <p:sldId id="275" r:id="rId7"/>
    <p:sldId id="276" r:id="rId8"/>
    <p:sldId id="280" r:id="rId9"/>
    <p:sldId id="281" r:id="rId10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pracovní listy" id="{4CAE2C4F-0238-46CB-A300-D92D20409B2F}">
          <p14:sldIdLst>
            <p14:sldId id="286"/>
            <p14:sldId id="287"/>
            <p14:sldId id="288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E97F1"/>
    <a:srgbClr val="D58DC3"/>
    <a:srgbClr val="D72024"/>
    <a:srgbClr val="228B2C"/>
    <a:srgbClr val="E99342"/>
    <a:srgbClr val="F3DF48"/>
    <a:srgbClr val="24902F"/>
    <a:srgbClr val="616161"/>
    <a:srgbClr val="519CF8"/>
    <a:srgbClr val="FCE6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>
        <p:scale>
          <a:sx n="50" d="100"/>
          <a:sy n="50" d="100"/>
        </p:scale>
        <p:origin x="1158" y="54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-366752"/>
            <a:ext cx="6096000" cy="304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4714"/>
            <a:ext cx="6096000" cy="304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66959" y="1316060"/>
            <a:ext cx="5258082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BALONKY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31368" y="3266121"/>
            <a:ext cx="3529264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i="0" cap="none" baseline="0" dirty="0" smtClean="0"/>
              <a:t>pracovní listy</a:t>
            </a:r>
            <a:endParaRPr lang="cs-CZ" sz="2400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0" t="8478" r="3623" b="7826"/>
          <a:stretch/>
        </p:blipFill>
        <p:spPr>
          <a:xfrm>
            <a:off x="278294" y="2064024"/>
            <a:ext cx="3222073" cy="42923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3915">
            <a:off x="9520057" y="1791372"/>
            <a:ext cx="1876927" cy="3441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904779"/>
              </p:ext>
            </p:extLst>
          </p:nvPr>
        </p:nvGraphicFramePr>
        <p:xfrm>
          <a:off x="577516" y="659327"/>
          <a:ext cx="11168506" cy="5964102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3416968"/>
                <a:gridCol w="1331495"/>
                <a:gridCol w="5124307"/>
                <a:gridCol w="1295736"/>
              </a:tblGrid>
              <a:tr h="19880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880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3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4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5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6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880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b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45808" y="7734"/>
            <a:ext cx="11265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Spočítej </a:t>
            </a:r>
            <a:r>
              <a:rPr lang="cs-CZ" dirty="0" smtClean="0">
                <a:solidFill>
                  <a:prstClr val="black"/>
                </a:solidFill>
              </a:rPr>
              <a:t>předměty </a:t>
            </a:r>
            <a:r>
              <a:rPr lang="cs-CZ" dirty="0" smtClean="0">
                <a:solidFill>
                  <a:prstClr val="black"/>
                </a:solidFill>
              </a:rPr>
              <a:t>v prvním sloupci – číslovku vepiš do druhého sloupce. V posledním sloupci zakroužkuj počet </a:t>
            </a:r>
            <a:r>
              <a:rPr lang="cs-CZ" dirty="0" smtClean="0">
                <a:solidFill>
                  <a:prstClr val="black"/>
                </a:solidFill>
              </a:rPr>
              <a:t>předmětů </a:t>
            </a:r>
            <a:r>
              <a:rPr lang="cs-CZ" dirty="0" smtClean="0">
                <a:solidFill>
                  <a:prstClr val="black"/>
                </a:solidFill>
              </a:rPr>
              <a:t>ze třetího sloupce.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8FFFF"/>
              </a:clrFrom>
              <a:clrTo>
                <a:srgbClr val="F8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195" y="759057"/>
            <a:ext cx="2124640" cy="185906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2" t="6282" r="18479" b="6074"/>
          <a:stretch/>
        </p:blipFill>
        <p:spPr>
          <a:xfrm>
            <a:off x="1462753" y="2878111"/>
            <a:ext cx="1623044" cy="168418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175" y="4849168"/>
            <a:ext cx="911152" cy="1661360"/>
          </a:xfrm>
          <a:prstGeom prst="rect">
            <a:avLst/>
          </a:prstGeom>
        </p:spPr>
      </p:pic>
      <p:sp>
        <p:nvSpPr>
          <p:cNvPr id="2" name="Rovnoramenný trojúhelník 1"/>
          <p:cNvSpPr/>
          <p:nvPr/>
        </p:nvSpPr>
        <p:spPr>
          <a:xfrm>
            <a:off x="1769943" y="5528672"/>
            <a:ext cx="997235" cy="981856"/>
          </a:xfrm>
          <a:prstGeom prst="triangl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2856357" y="5016925"/>
            <a:ext cx="997235" cy="1271580"/>
          </a:xfrm>
          <a:prstGeom prst="triangl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buch 1 3"/>
          <p:cNvSpPr/>
          <p:nvPr/>
        </p:nvSpPr>
        <p:spPr>
          <a:xfrm>
            <a:off x="2020740" y="5289247"/>
            <a:ext cx="463555" cy="726936"/>
          </a:xfrm>
          <a:prstGeom prst="irregularSeal1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 rot="20549762">
            <a:off x="3024346" y="4775255"/>
            <a:ext cx="672906" cy="655021"/>
          </a:xfrm>
          <a:prstGeom prst="star5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289" y="3413099"/>
            <a:ext cx="1564077" cy="115350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439" y="3576001"/>
            <a:ext cx="1387880" cy="1023562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18809" y="2721005"/>
            <a:ext cx="1415063" cy="1043609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39492" y="2810327"/>
            <a:ext cx="1201343" cy="885990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2" t="6282" r="18479" b="6074"/>
          <a:stretch/>
        </p:blipFill>
        <p:spPr>
          <a:xfrm>
            <a:off x="5366882" y="907246"/>
            <a:ext cx="1623044" cy="1684186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2" t="6282" r="18479" b="6074"/>
          <a:stretch/>
        </p:blipFill>
        <p:spPr>
          <a:xfrm flipH="1">
            <a:off x="7071912" y="924753"/>
            <a:ext cx="1600099" cy="1660377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2" t="6282" r="18479" b="6074"/>
          <a:stretch/>
        </p:blipFill>
        <p:spPr>
          <a:xfrm>
            <a:off x="8716787" y="887333"/>
            <a:ext cx="1623044" cy="1684186"/>
          </a:xfrm>
          <a:prstGeom prst="rect">
            <a:avLst/>
          </a:prstGeom>
        </p:spPr>
      </p:pic>
      <p:sp>
        <p:nvSpPr>
          <p:cNvPr id="48" name="Rovnoramenný trojúhelník 47"/>
          <p:cNvSpPr/>
          <p:nvPr/>
        </p:nvSpPr>
        <p:spPr>
          <a:xfrm>
            <a:off x="5392823" y="5560940"/>
            <a:ext cx="997235" cy="981856"/>
          </a:xfrm>
          <a:prstGeom prst="triangl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9294122" y="5152839"/>
            <a:ext cx="997235" cy="1271580"/>
          </a:xfrm>
          <a:prstGeom prst="triangl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buch 1 49"/>
          <p:cNvSpPr/>
          <p:nvPr/>
        </p:nvSpPr>
        <p:spPr>
          <a:xfrm>
            <a:off x="5643620" y="5321515"/>
            <a:ext cx="463555" cy="726936"/>
          </a:xfrm>
          <a:prstGeom prst="irregularSeal1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ěticípá hvězda 50"/>
          <p:cNvSpPr/>
          <p:nvPr/>
        </p:nvSpPr>
        <p:spPr>
          <a:xfrm rot="20549762">
            <a:off x="9462111" y="4911169"/>
            <a:ext cx="672906" cy="655021"/>
          </a:xfrm>
          <a:prstGeom prst="star5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2" name="Obrázek 5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1873" y="4609308"/>
            <a:ext cx="911152" cy="1661360"/>
          </a:xfrm>
          <a:prstGeom prst="rect">
            <a:avLst/>
          </a:prstGeom>
        </p:spPr>
      </p:pic>
      <p:sp>
        <p:nvSpPr>
          <p:cNvPr id="53" name="Rovnoramenný trojúhelník 52"/>
          <p:cNvSpPr/>
          <p:nvPr/>
        </p:nvSpPr>
        <p:spPr>
          <a:xfrm>
            <a:off x="8397561" y="4944576"/>
            <a:ext cx="997235" cy="981856"/>
          </a:xfrm>
          <a:prstGeom prst="triangl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buch 1 53"/>
          <p:cNvSpPr/>
          <p:nvPr/>
        </p:nvSpPr>
        <p:spPr>
          <a:xfrm>
            <a:off x="8648358" y="4705151"/>
            <a:ext cx="463555" cy="726936"/>
          </a:xfrm>
          <a:prstGeom prst="irregularSeal1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Rovnoramenný trojúhelník 54"/>
          <p:cNvSpPr/>
          <p:nvPr/>
        </p:nvSpPr>
        <p:spPr>
          <a:xfrm>
            <a:off x="7457491" y="5238948"/>
            <a:ext cx="997235" cy="1271580"/>
          </a:xfrm>
          <a:prstGeom prst="triangle">
            <a:avLst>
              <a:gd name="adj" fmla="val 30696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Dvanácticípá hvězda 55"/>
          <p:cNvSpPr/>
          <p:nvPr/>
        </p:nvSpPr>
        <p:spPr>
          <a:xfrm>
            <a:off x="7489380" y="5102765"/>
            <a:ext cx="558333" cy="539359"/>
          </a:xfrm>
          <a:prstGeom prst="star12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47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8339705"/>
              </p:ext>
            </p:extLst>
          </p:nvPr>
        </p:nvGraphicFramePr>
        <p:xfrm>
          <a:off x="577516" y="659327"/>
          <a:ext cx="11168506" cy="5964102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3416968"/>
                <a:gridCol w="1331495"/>
                <a:gridCol w="5124307"/>
                <a:gridCol w="1295736"/>
              </a:tblGrid>
              <a:tr h="19880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4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40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880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4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0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9880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0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45808" y="7734"/>
            <a:ext cx="11265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Spočítej </a:t>
            </a:r>
            <a:r>
              <a:rPr lang="cs-CZ" dirty="0" smtClean="0">
                <a:solidFill>
                  <a:prstClr val="black"/>
                </a:solidFill>
              </a:rPr>
              <a:t>balonky </a:t>
            </a:r>
            <a:r>
              <a:rPr lang="cs-CZ" dirty="0" smtClean="0">
                <a:solidFill>
                  <a:prstClr val="black"/>
                </a:solidFill>
              </a:rPr>
              <a:t>v prvním sloupci – číslovku vepiš do druhého sloupce. </a:t>
            </a:r>
            <a:r>
              <a:rPr lang="cs-CZ" dirty="0" smtClean="0">
                <a:solidFill>
                  <a:prstClr val="black"/>
                </a:solidFill>
              </a:rPr>
              <a:t>Ve třetím sloupci vybarvi </a:t>
            </a:r>
            <a:r>
              <a:rPr lang="cs-CZ" dirty="0" smtClean="0">
                <a:solidFill>
                  <a:prstClr val="black"/>
                </a:solidFill>
              </a:rPr>
              <a:t>počet </a:t>
            </a:r>
            <a:r>
              <a:rPr lang="cs-CZ" dirty="0" smtClean="0">
                <a:solidFill>
                  <a:prstClr val="black"/>
                </a:solidFill>
              </a:rPr>
              <a:t>předmětů podle číslovky v posledním sloupci..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9326600" y="4944576"/>
            <a:ext cx="997235" cy="1513250"/>
            <a:chOff x="-1206785" y="4775255"/>
            <a:chExt cx="997235" cy="1513250"/>
          </a:xfrm>
        </p:grpSpPr>
        <p:sp>
          <p:nvSpPr>
            <p:cNvPr id="30" name="Rovnoramenný trojúhelník 29"/>
            <p:cNvSpPr/>
            <p:nvPr/>
          </p:nvSpPr>
          <p:spPr>
            <a:xfrm>
              <a:off x="-1206785" y="5016925"/>
              <a:ext cx="997235" cy="1271580"/>
            </a:xfrm>
            <a:prstGeom prst="triangle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Pěticípá hvězda 30"/>
            <p:cNvSpPr/>
            <p:nvPr/>
          </p:nvSpPr>
          <p:spPr>
            <a:xfrm rot="20549762">
              <a:off x="-1038796" y="4775255"/>
              <a:ext cx="672906" cy="655021"/>
            </a:xfrm>
            <a:prstGeom prst="star5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373967" y="5289247"/>
            <a:ext cx="997235" cy="1221281"/>
            <a:chOff x="12612773" y="5321515"/>
            <a:chExt cx="997235" cy="1221281"/>
          </a:xfrm>
        </p:grpSpPr>
        <p:sp>
          <p:nvSpPr>
            <p:cNvPr id="48" name="Rovnoramenný trojúhelník 47"/>
            <p:cNvSpPr/>
            <p:nvPr/>
          </p:nvSpPr>
          <p:spPr>
            <a:xfrm>
              <a:off x="12612773" y="5560940"/>
              <a:ext cx="997235" cy="981856"/>
            </a:xfrm>
            <a:prstGeom prst="triangle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buch 1 49"/>
            <p:cNvSpPr/>
            <p:nvPr/>
          </p:nvSpPr>
          <p:spPr>
            <a:xfrm>
              <a:off x="12863570" y="5321515"/>
              <a:ext cx="463555" cy="726936"/>
            </a:xfrm>
            <a:prstGeom prst="irregularSeal1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278820" y="4689224"/>
            <a:ext cx="997235" cy="1407763"/>
            <a:chOff x="14677441" y="5102765"/>
            <a:chExt cx="997235" cy="1407763"/>
          </a:xfrm>
        </p:grpSpPr>
        <p:sp>
          <p:nvSpPr>
            <p:cNvPr id="55" name="Rovnoramenný trojúhelník 54"/>
            <p:cNvSpPr/>
            <p:nvPr/>
          </p:nvSpPr>
          <p:spPr>
            <a:xfrm>
              <a:off x="14677441" y="5238948"/>
              <a:ext cx="997235" cy="1271580"/>
            </a:xfrm>
            <a:prstGeom prst="triangle">
              <a:avLst>
                <a:gd name="adj" fmla="val 30696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Dvanácticípá hvězda 55"/>
            <p:cNvSpPr/>
            <p:nvPr/>
          </p:nvSpPr>
          <p:spPr>
            <a:xfrm>
              <a:off x="14709330" y="5102765"/>
              <a:ext cx="558333" cy="539359"/>
            </a:xfrm>
            <a:prstGeom prst="star12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8605">
            <a:off x="5353693" y="734983"/>
            <a:ext cx="823929" cy="11101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27"/>
          <a:stretch/>
        </p:blipFill>
        <p:spPr>
          <a:xfrm>
            <a:off x="696299" y="4736635"/>
            <a:ext cx="973514" cy="177515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62095">
            <a:off x="6818122" y="1328476"/>
            <a:ext cx="823929" cy="111013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5915">
            <a:off x="7622343" y="730284"/>
            <a:ext cx="770581" cy="103825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592"/>
          <a:stretch/>
        </p:blipFill>
        <p:spPr>
          <a:xfrm>
            <a:off x="9349204" y="730284"/>
            <a:ext cx="940401" cy="115495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592"/>
          <a:stretch/>
        </p:blipFill>
        <p:spPr>
          <a:xfrm flipH="1">
            <a:off x="6044035" y="1524925"/>
            <a:ext cx="743954" cy="91368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592"/>
          <a:stretch/>
        </p:blipFill>
        <p:spPr>
          <a:xfrm flipH="1">
            <a:off x="8617312" y="947151"/>
            <a:ext cx="762442" cy="936393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13603">
            <a:off x="8159372" y="1559306"/>
            <a:ext cx="736977" cy="992979"/>
          </a:xfrm>
          <a:prstGeom prst="rect">
            <a:avLst/>
          </a:prstGeom>
        </p:spPr>
      </p:pic>
      <p:grpSp>
        <p:nvGrpSpPr>
          <p:cNvPr id="40" name="Skupina 39"/>
          <p:cNvGrpSpPr/>
          <p:nvPr/>
        </p:nvGrpSpPr>
        <p:grpSpPr>
          <a:xfrm>
            <a:off x="8324472" y="4705151"/>
            <a:ext cx="997235" cy="1221281"/>
            <a:chOff x="12612773" y="5321515"/>
            <a:chExt cx="997235" cy="1221281"/>
          </a:xfrm>
        </p:grpSpPr>
        <p:sp>
          <p:nvSpPr>
            <p:cNvPr id="57" name="Rovnoramenný trojúhelník 56"/>
            <p:cNvSpPr/>
            <p:nvPr/>
          </p:nvSpPr>
          <p:spPr>
            <a:xfrm>
              <a:off x="12612773" y="5560940"/>
              <a:ext cx="997235" cy="981856"/>
            </a:xfrm>
            <a:prstGeom prst="triangle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buch 1 57"/>
            <p:cNvSpPr/>
            <p:nvPr/>
          </p:nvSpPr>
          <p:spPr>
            <a:xfrm>
              <a:off x="12863570" y="5321515"/>
              <a:ext cx="463555" cy="726936"/>
            </a:xfrm>
            <a:prstGeom prst="irregularSeal1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7346561" y="4979059"/>
            <a:ext cx="997235" cy="1513250"/>
            <a:chOff x="-1206785" y="4775255"/>
            <a:chExt cx="997235" cy="1513250"/>
          </a:xfrm>
        </p:grpSpPr>
        <p:sp>
          <p:nvSpPr>
            <p:cNvPr id="60" name="Rovnoramenný trojúhelník 59"/>
            <p:cNvSpPr/>
            <p:nvPr/>
          </p:nvSpPr>
          <p:spPr>
            <a:xfrm>
              <a:off x="-1206785" y="5016925"/>
              <a:ext cx="997235" cy="1271580"/>
            </a:xfrm>
            <a:prstGeom prst="triangle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Pěticípá hvězda 60"/>
            <p:cNvSpPr/>
            <p:nvPr/>
          </p:nvSpPr>
          <p:spPr>
            <a:xfrm rot="20549762">
              <a:off x="-1038796" y="4775255"/>
              <a:ext cx="672906" cy="655021"/>
            </a:xfrm>
            <a:prstGeom prst="star5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62" name="Obrázek 61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289" y="3413099"/>
            <a:ext cx="1564077" cy="1153507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439" y="3576001"/>
            <a:ext cx="1387880" cy="1023562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18809" y="2721005"/>
            <a:ext cx="1415063" cy="1043609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39492" y="2810327"/>
            <a:ext cx="1201343" cy="885990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481"/>
          <a:stretch/>
        </p:blipFill>
        <p:spPr>
          <a:xfrm rot="20788364">
            <a:off x="1410828" y="5357617"/>
            <a:ext cx="973514" cy="121726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273"/>
          <a:stretch/>
        </p:blipFill>
        <p:spPr>
          <a:xfrm rot="554277" flipH="1">
            <a:off x="2739247" y="5190024"/>
            <a:ext cx="1114539" cy="1398216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8" r="1" b="13814"/>
          <a:stretch/>
        </p:blipFill>
        <p:spPr>
          <a:xfrm rot="554277" flipH="1">
            <a:off x="1945782" y="4786123"/>
            <a:ext cx="935569" cy="1680524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4516">
            <a:off x="1625135" y="1257992"/>
            <a:ext cx="930447" cy="1253655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9690">
            <a:off x="670435" y="740966"/>
            <a:ext cx="779119" cy="1049760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9931" y="724885"/>
            <a:ext cx="779119" cy="1049760"/>
          </a:xfrm>
          <a:prstGeom prst="rect">
            <a:avLst/>
          </a:prstGeom>
        </p:spPr>
      </p:pic>
      <p:pic>
        <p:nvPicPr>
          <p:cNvPr id="76" name="Obrázek 7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05934">
            <a:off x="3050771" y="1498460"/>
            <a:ext cx="779119" cy="1049760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151" y="1884819"/>
            <a:ext cx="510644" cy="688026"/>
          </a:xfrm>
          <a:prstGeom prst="rect">
            <a:avLst/>
          </a:prstGeom>
        </p:spPr>
      </p:pic>
      <p:pic>
        <p:nvPicPr>
          <p:cNvPr id="88" name="Obrázek 8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273"/>
          <a:stretch/>
        </p:blipFill>
        <p:spPr>
          <a:xfrm rot="554277" flipH="1">
            <a:off x="558417" y="2792090"/>
            <a:ext cx="1316138" cy="1651127"/>
          </a:xfrm>
          <a:prstGeom prst="rect">
            <a:avLst/>
          </a:prstGeom>
        </p:spPr>
      </p:pic>
      <p:pic>
        <p:nvPicPr>
          <p:cNvPr id="89" name="Obrázek 8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15541">
            <a:off x="1930518" y="3406224"/>
            <a:ext cx="779119" cy="1049760"/>
          </a:xfrm>
          <a:prstGeom prst="rect">
            <a:avLst/>
          </a:prstGeom>
        </p:spPr>
      </p:pic>
      <p:pic>
        <p:nvPicPr>
          <p:cNvPr id="90" name="Obrázek 8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59394">
            <a:off x="2764283" y="2888932"/>
            <a:ext cx="930447" cy="125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070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45808" y="7734"/>
            <a:ext cx="3493990" cy="373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Dokresli balonkům provázky.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089"/>
          <a:stretch/>
        </p:blipFill>
        <p:spPr>
          <a:xfrm>
            <a:off x="571500" y="868698"/>
            <a:ext cx="1314450" cy="2683810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3031">
            <a:off x="1901384" y="1020264"/>
            <a:ext cx="1079182" cy="145405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808"/>
          <a:stretch/>
        </p:blipFill>
        <p:spPr>
          <a:xfrm rot="552041" flipH="1">
            <a:off x="2681889" y="448892"/>
            <a:ext cx="1068144" cy="158495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4516" flipH="1">
            <a:off x="130701" y="2166084"/>
            <a:ext cx="800102" cy="107803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808"/>
          <a:stretch/>
        </p:blipFill>
        <p:spPr>
          <a:xfrm rot="529481" flipH="1">
            <a:off x="1227954" y="2162191"/>
            <a:ext cx="890052" cy="1320692"/>
          </a:xfrm>
          <a:prstGeom prst="rect">
            <a:avLst/>
          </a:prstGeom>
        </p:spPr>
      </p:pic>
      <p:cxnSp>
        <p:nvCxnSpPr>
          <p:cNvPr id="47" name="Přímá spojnice 46"/>
          <p:cNvCxnSpPr/>
          <p:nvPr/>
        </p:nvCxnSpPr>
        <p:spPr>
          <a:xfrm>
            <a:off x="6115050" y="-1619250"/>
            <a:ext cx="0" cy="9467850"/>
          </a:xfrm>
          <a:prstGeom prst="line">
            <a:avLst/>
          </a:prstGeom>
          <a:ln w="31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9" name="Obrázek 4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3031" flipH="1">
            <a:off x="4342191" y="203284"/>
            <a:ext cx="1035535" cy="1395247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46060" flipH="1">
            <a:off x="3409401" y="1192103"/>
            <a:ext cx="800102" cy="1078032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808"/>
          <a:stretch/>
        </p:blipFill>
        <p:spPr>
          <a:xfrm rot="529481" flipH="1">
            <a:off x="5014918" y="1245774"/>
            <a:ext cx="1066073" cy="1320692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8830" flipH="1">
            <a:off x="4188212" y="1504784"/>
            <a:ext cx="735128" cy="990488"/>
          </a:xfrm>
          <a:prstGeom prst="rect">
            <a:avLst/>
          </a:prstGeom>
        </p:spPr>
      </p:pic>
      <p:sp>
        <p:nvSpPr>
          <p:cNvPr id="83" name="TextovéPole 82"/>
          <p:cNvSpPr txBox="1"/>
          <p:nvPr/>
        </p:nvSpPr>
        <p:spPr>
          <a:xfrm>
            <a:off x="6626362" y="428"/>
            <a:ext cx="3493990" cy="373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Dokresli balonkům provázky.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84" name="Obrázek 8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089"/>
          <a:stretch/>
        </p:blipFill>
        <p:spPr>
          <a:xfrm>
            <a:off x="6652054" y="861392"/>
            <a:ext cx="1314450" cy="2683810"/>
          </a:xfrm>
          <a:prstGeom prst="rect">
            <a:avLst/>
          </a:prstGeom>
        </p:spPr>
      </p:pic>
      <p:pic>
        <p:nvPicPr>
          <p:cNvPr id="85" name="Obrázek 8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3031">
            <a:off x="7981938" y="1012958"/>
            <a:ext cx="1079182" cy="1454056"/>
          </a:xfrm>
          <a:prstGeom prst="rect">
            <a:avLst/>
          </a:prstGeom>
        </p:spPr>
      </p:pic>
      <p:pic>
        <p:nvPicPr>
          <p:cNvPr id="86" name="Obrázek 8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808"/>
          <a:stretch/>
        </p:blipFill>
        <p:spPr>
          <a:xfrm rot="552041" flipH="1">
            <a:off x="8762443" y="441586"/>
            <a:ext cx="1068144" cy="1584951"/>
          </a:xfrm>
          <a:prstGeom prst="rect">
            <a:avLst/>
          </a:prstGeom>
        </p:spPr>
      </p:pic>
      <p:pic>
        <p:nvPicPr>
          <p:cNvPr id="87" name="Obrázek 8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4516" flipH="1">
            <a:off x="6211255" y="2158778"/>
            <a:ext cx="800102" cy="1078032"/>
          </a:xfrm>
          <a:prstGeom prst="rect">
            <a:avLst/>
          </a:prstGeom>
        </p:spPr>
      </p:pic>
      <p:pic>
        <p:nvPicPr>
          <p:cNvPr id="91" name="Obrázek 9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808"/>
          <a:stretch/>
        </p:blipFill>
        <p:spPr>
          <a:xfrm rot="529481" flipH="1">
            <a:off x="7308508" y="2154885"/>
            <a:ext cx="890052" cy="1320692"/>
          </a:xfrm>
          <a:prstGeom prst="rect">
            <a:avLst/>
          </a:prstGeom>
        </p:spPr>
      </p:pic>
      <p:pic>
        <p:nvPicPr>
          <p:cNvPr id="92" name="Obrázek 9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53031" flipH="1">
            <a:off x="10422745" y="195978"/>
            <a:ext cx="1035535" cy="1395247"/>
          </a:xfrm>
          <a:prstGeom prst="rect">
            <a:avLst/>
          </a:prstGeom>
        </p:spPr>
      </p:pic>
      <p:pic>
        <p:nvPicPr>
          <p:cNvPr id="93" name="Obrázek 9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46060" flipH="1">
            <a:off x="9489955" y="1184797"/>
            <a:ext cx="800102" cy="1078032"/>
          </a:xfrm>
          <a:prstGeom prst="rect">
            <a:avLst/>
          </a:prstGeom>
        </p:spPr>
      </p:pic>
      <p:pic>
        <p:nvPicPr>
          <p:cNvPr id="94" name="Obrázek 9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808"/>
          <a:stretch/>
        </p:blipFill>
        <p:spPr>
          <a:xfrm rot="529481" flipH="1">
            <a:off x="11095472" y="1238468"/>
            <a:ext cx="1066073" cy="1320692"/>
          </a:xfrm>
          <a:prstGeom prst="rect">
            <a:avLst/>
          </a:prstGeom>
        </p:spPr>
      </p:pic>
      <p:pic>
        <p:nvPicPr>
          <p:cNvPr id="95" name="Obrázek 9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8830" flipH="1">
            <a:off x="10268766" y="1497478"/>
            <a:ext cx="735128" cy="990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921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685535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58245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816892"/>
            <a:ext cx="9509760" cy="17076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</a:t>
            </a:r>
            <a:r>
              <a:rPr lang="cs-CZ" dirty="0" smtClean="0"/>
              <a:t>PC</a:t>
            </a:r>
          </a:p>
          <a:p>
            <a:r>
              <a:rPr lang="cs-CZ" dirty="0" smtClean="0"/>
              <a:t>tiskárna</a:t>
            </a:r>
            <a:endParaRPr lang="cs-CZ" dirty="0" smtClean="0"/>
          </a:p>
          <a:p>
            <a:r>
              <a:rPr lang="cs-CZ" dirty="0" smtClean="0"/>
              <a:t>Didaktický kufřík - KUMUČ </a:t>
            </a:r>
            <a:r>
              <a:rPr lang="cs-CZ" dirty="0" smtClean="0"/>
              <a:t>(</a:t>
            </a:r>
            <a:r>
              <a:rPr lang="cs-CZ" dirty="0" smtClean="0"/>
              <a:t>pastelky)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Soubor pracovních listů zaměřených na </a:t>
            </a:r>
            <a:r>
              <a:rPr lang="cs-CZ" dirty="0" smtClean="0"/>
              <a:t>počítání, </a:t>
            </a:r>
            <a:r>
              <a:rPr lang="cs-CZ" dirty="0"/>
              <a:t>se kterými pracujeme v návaznosti </a:t>
            </a:r>
            <a:r>
              <a:rPr lang="cs-CZ" dirty="0" smtClean="0"/>
              <a:t>na materiál „BALONKY – oslavy a hry“</a:t>
            </a:r>
            <a:endParaRPr lang="cs-CZ" dirty="0"/>
          </a:p>
          <a:p>
            <a:r>
              <a:rPr lang="cs-CZ" dirty="0"/>
              <a:t>Snímky jsou určené k tisku; texty i texty jsou bez efektů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operace.</a:t>
            </a:r>
          </a:p>
          <a:p>
            <a:r>
              <a:rPr lang="cs-CZ" dirty="0" smtClean="0"/>
              <a:t>Dosažené konkretizované výstupy </a:t>
            </a:r>
            <a:r>
              <a:rPr lang="cs-CZ" dirty="0" smtClean="0"/>
              <a:t>– chápat </a:t>
            </a:r>
            <a:r>
              <a:rPr lang="cs-CZ" dirty="0" smtClean="0"/>
              <a:t>číslovku jako počet prvků; orientovat se v číselné řadě.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260</Words>
  <Application>Microsoft Office PowerPoint</Application>
  <PresentationFormat>Širokoúhlá obrazovka</PresentationFormat>
  <Paragraphs>47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Sheer Green 16x9</vt:lpstr>
      <vt:lpstr>BALONKY</vt:lpstr>
      <vt:lpstr>Prezentace aplikace PowerPoint</vt:lpstr>
      <vt:lpstr>Prezentace aplikace PowerPoint</vt:lpstr>
      <vt:lpstr>Prezentace aplikace PowerPoint</vt:lpstr>
      <vt:lpstr>Použitý zdroj obrázků</vt:lpstr>
      <vt:lpstr>Metodický postup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2015-06-24T09:39:06Z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