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2"/>
  </p:notesMasterIdLst>
  <p:handoutMasterIdLst>
    <p:handoutMasterId r:id="rId13"/>
  </p:handoutMasterIdLst>
  <p:sldIdLst>
    <p:sldId id="324" r:id="rId3"/>
    <p:sldId id="284" r:id="rId4"/>
    <p:sldId id="300" r:id="rId5"/>
    <p:sldId id="301" r:id="rId6"/>
    <p:sldId id="302" r:id="rId7"/>
    <p:sldId id="275" r:id="rId8"/>
    <p:sldId id="276" r:id="rId9"/>
    <p:sldId id="280" r:id="rId10"/>
    <p:sldId id="281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úvod" id="{425EB4FB-E821-4B32-8ECA-EFEAA5D3F6A1}">
          <p14:sldIdLst>
            <p14:sldId id="324"/>
          </p14:sldIdLst>
        </p14:section>
        <p14:section name="od nejmenšího" id="{CD7D4ECA-48F3-4BB4-A34A-CF688A954157}">
          <p14:sldIdLst>
            <p14:sldId id="284"/>
            <p14:sldId id="300"/>
            <p14:sldId id="301"/>
            <p14:sldId id="302"/>
          </p14:sldIdLst>
        </p14:section>
        <p14:section name="popisy" id="{4491A3A5-2D98-4803-9565-90AB9C3B3DA8}">
          <p14:sldIdLst>
            <p14:sldId id="275"/>
            <p14:sldId id="276"/>
            <p14:sldId id="280"/>
            <p14:sldId id="281"/>
          </p14:sldIdLst>
        </p14:section>
      </p14:sectionLst>
    </p:ex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CC00"/>
    <a:srgbClr val="FFEC00"/>
    <a:srgbClr val="E20010"/>
    <a:srgbClr val="E20078"/>
    <a:srgbClr val="008F33"/>
    <a:srgbClr val="092781"/>
    <a:srgbClr val="6967A9"/>
    <a:srgbClr val="00626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116" autoAdjust="0"/>
    <p:restoredTop sz="94660"/>
  </p:normalViewPr>
  <p:slideViewPr>
    <p:cSldViewPr snapToGrid="0">
      <p:cViewPr varScale="1">
        <p:scale>
          <a:sx n="72" d="100"/>
          <a:sy n="72" d="100"/>
        </p:scale>
        <p:origin x="318" y="54"/>
      </p:cViewPr>
      <p:guideLst>
        <p:guide pos="3840"/>
        <p:guide orient="horz" pos="216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handoutMaster" Target="handoutMasters/handoutMaster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commentAuthors" Target="commentAuthor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23. 6. 2015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dirty="0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23. 6. 2015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dirty="0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711551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0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pixabay.com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77467" y="2180654"/>
            <a:ext cx="2247665" cy="3086921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705600" y="859654"/>
            <a:ext cx="3276600" cy="1904337"/>
          </a:xfrm>
        </p:spPr>
        <p:txBody>
          <a:bodyPr/>
          <a:lstStyle/>
          <a:p>
            <a:pPr marL="0" indent="0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CIRKUS</a:t>
            </a:r>
            <a:endParaRPr lang="cs-CZ" sz="6000" b="1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638800" y="2809715"/>
            <a:ext cx="5410200" cy="914400"/>
          </a:xfrm>
        </p:spPr>
        <p:txBody>
          <a:bodyPr/>
          <a:lstStyle/>
          <a:p>
            <a:pPr marL="0" indent="0">
              <a:spcBef>
                <a:spcPts val="0"/>
              </a:spcBef>
              <a:buNone/>
            </a:pPr>
            <a:r>
              <a:rPr lang="cs-CZ" sz="2400" b="1" i="0" cap="none" baseline="0" dirty="0" smtClean="0"/>
              <a:t>od </a:t>
            </a:r>
            <a:r>
              <a:rPr lang="cs-CZ" sz="2400" b="1" i="0" cap="none" baseline="0" dirty="0" smtClean="0"/>
              <a:t>nejmenšího</a:t>
            </a:r>
            <a:endParaRPr lang="cs-CZ" sz="2400" b="1" i="0" cap="none" baseline="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47800" y="859654"/>
            <a:ext cx="4495800" cy="2809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45246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65026" y="2078828"/>
            <a:ext cx="1629828" cy="117764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5269" y="2110911"/>
            <a:ext cx="1629828" cy="1177645"/>
          </a:xfrm>
          <a:prstGeom prst="rect">
            <a:avLst/>
          </a:prstGeom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2</a:t>
            </a:fld>
            <a:endParaRPr lang="cs-CZ" dirty="0"/>
          </a:p>
        </p:txBody>
      </p:sp>
      <p:pic>
        <p:nvPicPr>
          <p:cNvPr id="2050" name="Picture 2" descr="Animal, Bear, Brown, Cub, Cute, Hairy, Mammal, Roar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58352" y="4810060"/>
            <a:ext cx="1892528" cy="1537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Polar, Bear, Baby, White, Arctic, Snow, Sitting, Animal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7373" y="5158702"/>
            <a:ext cx="1003250" cy="1189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Brown, Bear, Standing, Animal, Fur, Hunting, Paws, Paw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829" y="2876550"/>
            <a:ext cx="1816990" cy="36339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10623" y="2184137"/>
            <a:ext cx="1629828" cy="1177645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14892" y="4706453"/>
            <a:ext cx="2764188" cy="1744892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328464" y="386557"/>
            <a:ext cx="820845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Seřaď medvědy od nejmenšího, který to je?</a:t>
            </a:r>
            <a:endParaRPr lang="cs-CZ" sz="2400" b="1" dirty="0">
              <a:solidFill>
                <a:schemeClr val="bg1"/>
              </a:solidFill>
            </a:endParaRPr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27369" y="2174077"/>
            <a:ext cx="1629828" cy="11776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54832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4" dur="indefinite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5" dur="indefinite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8" dur="indefinite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9" dur="indefinite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2" dur="indefinite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3" dur="indefinite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65026" y="2078828"/>
            <a:ext cx="1629828" cy="117764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5269" y="2110911"/>
            <a:ext cx="1629828" cy="1177645"/>
          </a:xfrm>
          <a:prstGeom prst="rect">
            <a:avLst/>
          </a:prstGeom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3</a:t>
            </a:fld>
            <a:endParaRPr lang="cs-CZ" dirty="0"/>
          </a:p>
        </p:txBody>
      </p:sp>
      <p:pic>
        <p:nvPicPr>
          <p:cNvPr id="2050" name="Picture 2" descr="Animal, Bear, Brown, Cub, Cute, Hairy, Mammal, Roar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58352" y="4810060"/>
            <a:ext cx="1892528" cy="1537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Polar, Bear, Baby, White, Arctic, Snow, Sitting, Animal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7540" y="1109166"/>
            <a:ext cx="1003250" cy="1189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Brown, Bear, Standing, Animal, Fur, Hunting, Paws, Paw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829" y="2876550"/>
            <a:ext cx="1816990" cy="36339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10623" y="2184137"/>
            <a:ext cx="1629828" cy="1177645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14892" y="4706453"/>
            <a:ext cx="2764188" cy="1744892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328464" y="386557"/>
            <a:ext cx="820845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Který méďa bude hned vedle?</a:t>
            </a:r>
            <a:endParaRPr lang="cs-CZ" sz="2400" b="1" dirty="0">
              <a:solidFill>
                <a:schemeClr val="bg1"/>
              </a:solidFill>
            </a:endParaRPr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27369" y="2174077"/>
            <a:ext cx="1629828" cy="11776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58803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4" dur="indefinite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5" dur="indefinite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8" dur="indefinite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9" dur="indefinite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65026" y="2078828"/>
            <a:ext cx="1629828" cy="117764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27369" y="2174077"/>
            <a:ext cx="1629828" cy="117764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5269" y="2110911"/>
            <a:ext cx="1629828" cy="1177645"/>
          </a:xfrm>
          <a:prstGeom prst="rect">
            <a:avLst/>
          </a:prstGeom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4</a:t>
            </a:fld>
            <a:endParaRPr lang="cs-CZ" dirty="0"/>
          </a:p>
        </p:txBody>
      </p:sp>
      <p:pic>
        <p:nvPicPr>
          <p:cNvPr id="2050" name="Picture 2" descr="Animal, Bear, Brown, Cub, Cute, Hairy, Mammal, Roar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3305" y="899624"/>
            <a:ext cx="1892528" cy="1537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Polar, Bear, Baby, White, Arctic, Snow, Sitting, Animal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7540" y="1109166"/>
            <a:ext cx="1003250" cy="1189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Brown, Bear, Standing, Animal, Fur, Hunting, Paws, Paw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829" y="2876550"/>
            <a:ext cx="1816990" cy="36339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10623" y="2184137"/>
            <a:ext cx="1629828" cy="1177645"/>
          </a:xfrm>
          <a:prstGeom prst="rect">
            <a:avLst/>
          </a:prstGeom>
        </p:spPr>
      </p:pic>
      <p:pic>
        <p:nvPicPr>
          <p:cNvPr id="2" name="Obrázek 1">
            <a:hlinkClick r:id="" action="ppaction://hlinkshowjump?jump=nextslide"/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14892" y="4706453"/>
            <a:ext cx="2764188" cy="1744892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328464" y="386557"/>
            <a:ext cx="820845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A co teď, který vyskočí na dvě poslední stoličky?</a:t>
            </a:r>
            <a:endParaRPr lang="cs-CZ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69949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4" dur="indefinite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5" dur="indefinite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65026" y="2078828"/>
            <a:ext cx="1629828" cy="117764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27369" y="2174077"/>
            <a:ext cx="1629828" cy="117764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5269" y="2110911"/>
            <a:ext cx="1629828" cy="1177645"/>
          </a:xfrm>
          <a:prstGeom prst="rect">
            <a:avLst/>
          </a:prstGeom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5</a:t>
            </a:fld>
            <a:endParaRPr lang="cs-CZ" dirty="0"/>
          </a:p>
        </p:txBody>
      </p:sp>
      <p:pic>
        <p:nvPicPr>
          <p:cNvPr id="2050" name="Picture 2" descr="Animal, Bear, Brown, Cub, Cute, Hairy, Mammal, Roar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3305" y="899624"/>
            <a:ext cx="1892528" cy="1537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Polar, Bear, Baby, White, Arctic, Snow, Sitting, Animal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7540" y="1109166"/>
            <a:ext cx="1003250" cy="1189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10623" y="2184137"/>
            <a:ext cx="1629828" cy="1177645"/>
          </a:xfrm>
          <a:prstGeom prst="rect">
            <a:avLst/>
          </a:prstGeom>
        </p:spPr>
      </p:pic>
      <p:pic>
        <p:nvPicPr>
          <p:cNvPr id="2" name="Obrázek 1">
            <a:hlinkClick r:id="" action="ppaction://hlinkshowjump?jump=nextslide"/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53003" y="692410"/>
            <a:ext cx="2764188" cy="1744892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328464" y="386557"/>
            <a:ext cx="820845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… ještě popožeň největšího.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716574" y="4551245"/>
            <a:ext cx="403450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A jsou seřazení. Výborně!</a:t>
            </a:r>
            <a:endParaRPr lang="cs-CZ" sz="2400" b="1" dirty="0">
              <a:solidFill>
                <a:schemeClr val="bg1"/>
              </a:solidFill>
            </a:endParaRPr>
          </a:p>
        </p:txBody>
      </p:sp>
      <p:pic>
        <p:nvPicPr>
          <p:cNvPr id="2054" name="Picture 6" descr="Brown, Bear, Standing, Animal, Fur, Hunting, Paws, Paw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829" y="2876550"/>
            <a:ext cx="1816990" cy="36339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33412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7.40741E-7 L 0.75417 -0.3812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7708" y="-1907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4"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Použitý zdroj obrázků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857813"/>
          </a:xfrm>
        </p:spPr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pixabay.com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1493520" y="3235118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kern="1200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b="1" smtClean="0"/>
              <a:t>Materiály, pomůcky a technické vybavení</a:t>
            </a:r>
            <a:endParaRPr lang="cs-CZ" sz="3200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1493520" y="4469559"/>
            <a:ext cx="9509760" cy="16222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SzPct val="8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436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SzPct val="8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344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7452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19456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146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8346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Dotyková obrazovka, připojená k PC</a:t>
            </a:r>
            <a:endParaRPr lang="cs-CZ" dirty="0" smtClean="0">
              <a:solidFill>
                <a:srgbClr val="FF00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Metodický postup</a:t>
            </a:r>
            <a:endParaRPr lang="cs-CZ" sz="3200" strike="sngStrik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Materiál vznikl v sérii „CIRKUS“.</a:t>
            </a:r>
          </a:p>
          <a:p>
            <a:r>
              <a:rPr lang="cs-CZ" dirty="0"/>
              <a:t>Tato část je zaměřená na </a:t>
            </a:r>
            <a:r>
              <a:rPr lang="cs-CZ" dirty="0" smtClean="0"/>
              <a:t>pojmy označující velikost (nejmenší, velký, malý,…). Děti postupně řadí medvědy od nejmenšího k největšímu. 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7</a:t>
            </a:fld>
            <a:endParaRPr lang="cs-CZ" dirty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1493520" y="2433366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kern="1200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b="1" smtClean="0"/>
              <a:t>Práce s interaktivním výukovým materiálem</a:t>
            </a:r>
            <a:endParaRPr lang="cs-CZ" sz="3200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1493520" y="3667806"/>
            <a:ext cx="9509760" cy="35248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SzPct val="8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436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SzPct val="8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344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7452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19456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146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8346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Po dotyku na medvěda, který představuje správnou odpověď se prezentace automaticky přesune na další snímek. Medvědi, kteří nejsou odpovědí na otázku se po dotyku zahýbou.</a:t>
            </a:r>
          </a:p>
          <a:p>
            <a:r>
              <a:rPr lang="cs-CZ" dirty="0" smtClean="0"/>
              <a:t>Na posledním snímku se stojící medvěd na svoje místo posune, když se ho dotkneme.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vzdělávací oblast – Dítě a jeho psychika (psychologická)</a:t>
            </a:r>
          </a:p>
          <a:p>
            <a:r>
              <a:rPr lang="cs-CZ" dirty="0" smtClean="0"/>
              <a:t>vzdělávací podoblast – poznávací schopnosti – Základní matematické, početní a číselné pojmy a operace</a:t>
            </a:r>
          </a:p>
          <a:p>
            <a:r>
              <a:rPr lang="cs-CZ" dirty="0" smtClean="0"/>
              <a:t>dosažené konkretizované výstupy – </a:t>
            </a:r>
            <a:r>
              <a:rPr lang="cs-CZ" dirty="0" smtClean="0"/>
              <a:t>rozumět a používat základní pojmy označující velikost (nejmenší, větší, menší, největší)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9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087399"/>
            <a:ext cx="7513903" cy="4097665"/>
            <a:chOff x="3057284" y="724271"/>
            <a:chExt cx="4242876" cy="3527549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24271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75498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potenciálu dětí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333470" y="394396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Cíle polytechnické výchovy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280</Words>
  <Application>Microsoft Office PowerPoint</Application>
  <PresentationFormat>Širokoúhlá obrazovka</PresentationFormat>
  <Paragraphs>39</Paragraphs>
  <Slides>9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2" baseType="lpstr">
      <vt:lpstr>Arial</vt:lpstr>
      <vt:lpstr>Century Gothic</vt:lpstr>
      <vt:lpstr>Sheer Green 16x9</vt:lpstr>
      <vt:lpstr>CIRKUS</vt:lpstr>
      <vt:lpstr>Prezentace aplikace PowerPoint</vt:lpstr>
      <vt:lpstr>Prezentace aplikace PowerPoint</vt:lpstr>
      <vt:lpstr>Prezentace aplikace PowerPoint</vt:lpstr>
      <vt:lpstr>Prezentace aplikace PowerPoint</vt:lpstr>
      <vt:lpstr>Použitý zdroj obrázků</vt:lpstr>
      <vt:lpstr>Metodický postup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2015-06-23T18:44:05Z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