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3" r:id="rId5"/>
    <p:sldId id="282" r:id="rId6"/>
    <p:sldId id="285" r:id="rId7"/>
    <p:sldId id="275" r:id="rId8"/>
    <p:sldId id="290" r:id="rId9"/>
    <p:sldId id="292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3"/>
            <p14:sldId id="282"/>
            <p14:sldId id="285"/>
          </p14:sldIdLst>
        </p14:section>
        <p14:section name="popisy" id="{4491A3A5-2D98-4803-9565-90AB9C3B3DA8}">
          <p14:sldIdLst>
            <p14:sldId id="275"/>
            <p14:sldId id="290"/>
            <p14:sldId id="292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84" autoAdjust="0"/>
    <p:restoredTop sz="94660"/>
  </p:normalViewPr>
  <p:slideViewPr>
    <p:cSldViewPr snapToGrid="0">
      <p:cViewPr varScale="1">
        <p:scale>
          <a:sx n="78" d="100"/>
          <a:sy n="78" d="100"/>
        </p:scale>
        <p:origin x="-78" y="-6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Má země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Česká</a:t>
            </a:r>
            <a:r>
              <a:rPr lang="cs-CZ" sz="2400" b="1" i="0" dirty="0" smtClean="0"/>
              <a:t> republika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60500" y="1993900"/>
            <a:ext cx="3721100" cy="2806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460498" y="1993901"/>
            <a:ext cx="3721102" cy="1414317"/>
          </a:xfrm>
          <a:custGeom>
            <a:avLst/>
            <a:gdLst>
              <a:gd name="connsiteX0" fmla="*/ 0 w 3721102"/>
              <a:gd name="connsiteY0" fmla="*/ 0 h 1397692"/>
              <a:gd name="connsiteX1" fmla="*/ 3721102 w 3721102"/>
              <a:gd name="connsiteY1" fmla="*/ 0 h 1397692"/>
              <a:gd name="connsiteX2" fmla="*/ 3721102 w 3721102"/>
              <a:gd name="connsiteY2" fmla="*/ 1397692 h 1397692"/>
              <a:gd name="connsiteX3" fmla="*/ 0 w 3721102"/>
              <a:gd name="connsiteY3" fmla="*/ 1397692 h 1397692"/>
              <a:gd name="connsiteX4" fmla="*/ 0 w 3721102"/>
              <a:gd name="connsiteY4" fmla="*/ 0 h 1397692"/>
              <a:gd name="connsiteX0" fmla="*/ 0 w 3721102"/>
              <a:gd name="connsiteY0" fmla="*/ 0 h 1414317"/>
              <a:gd name="connsiteX1" fmla="*/ 3721102 w 3721102"/>
              <a:gd name="connsiteY1" fmla="*/ 0 h 1414317"/>
              <a:gd name="connsiteX2" fmla="*/ 3721102 w 3721102"/>
              <a:gd name="connsiteY2" fmla="*/ 1397692 h 1414317"/>
              <a:gd name="connsiteX3" fmla="*/ 33251 w 3721102"/>
              <a:gd name="connsiteY3" fmla="*/ 1414317 h 1414317"/>
              <a:gd name="connsiteX4" fmla="*/ 0 w 3721102"/>
              <a:gd name="connsiteY4" fmla="*/ 0 h 1414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21102" h="1414317">
                <a:moveTo>
                  <a:pt x="0" y="0"/>
                </a:moveTo>
                <a:lnTo>
                  <a:pt x="3721102" y="0"/>
                </a:lnTo>
                <a:lnTo>
                  <a:pt x="3721102" y="1397692"/>
                </a:lnTo>
                <a:lnTo>
                  <a:pt x="33251" y="1414317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460497" y="3408218"/>
            <a:ext cx="3721103" cy="13860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577088"/>
          </a:xfrm>
        </p:spPr>
        <p:txBody>
          <a:bodyPr/>
          <a:lstStyle/>
          <a:p>
            <a:r>
              <a:rPr lang="cs-CZ" b="1" dirty="0" smtClean="0"/>
              <a:t>Jaké barvy má česká vlajka? 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Czech Republic, Flag, Country, Nationality, Squar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7115" y="1830387"/>
            <a:ext cx="3133725" cy="3133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vnoramenný trojúhelník 3"/>
          <p:cNvSpPr/>
          <p:nvPr/>
        </p:nvSpPr>
        <p:spPr>
          <a:xfrm rot="5400000">
            <a:off x="876300" y="2571750"/>
            <a:ext cx="2806700" cy="1638300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endCxn id="3" idx="3"/>
          </p:cNvCxnSpPr>
          <p:nvPr/>
        </p:nvCxnSpPr>
        <p:spPr>
          <a:xfrm>
            <a:off x="3098800" y="3390900"/>
            <a:ext cx="208280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1346200" y="5702300"/>
            <a:ext cx="419100" cy="381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603500" y="5702300"/>
            <a:ext cx="393700" cy="381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797300" y="5702300"/>
            <a:ext cx="431800" cy="381000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181600" y="5702300"/>
            <a:ext cx="431800" cy="381000"/>
          </a:xfrm>
          <a:prstGeom prst="ellipse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565900" y="5702300"/>
            <a:ext cx="431800" cy="381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950200" y="5702300"/>
            <a:ext cx="368300" cy="381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 rot="5400000">
            <a:off x="873125" y="2581276"/>
            <a:ext cx="2813049" cy="1638300"/>
          </a:xfrm>
          <a:prstGeom prst="triangle">
            <a:avLst>
              <a:gd name="adj" fmla="val 49964"/>
            </a:avLst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0"/>
                            </p:stCondLst>
                            <p:childTnLst>
                              <p:par>
                                <p:cTn id="4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2000"/>
                            </p:stCondLst>
                            <p:childTnLst>
                              <p:par>
                                <p:cTn id="5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7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  <p:bldP spid="28" grpId="0" animBg="1"/>
      <p:bldP spid="30" grpId="0" animBg="1"/>
      <p:bldP spid="7" grpId="0"/>
      <p:bldP spid="4" grpId="0" animBg="1"/>
      <p:bldP spid="12" grpId="0" animBg="1"/>
      <p:bldP spid="12" grpId="1" animBg="1"/>
      <p:bldP spid="16" grpId="0" animBg="1"/>
      <p:bldP spid="18" grpId="0" animBg="1"/>
      <p:bldP spid="18" grpId="1" animBg="1"/>
      <p:bldP spid="19" grpId="0" animBg="1"/>
      <p:bldP spid="20" grpId="0" animBg="1"/>
      <p:bldP spid="20" grpId="1" animBg="1"/>
      <p:bldP spid="21" grpId="0" animBg="1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197861"/>
            <a:ext cx="9509760" cy="824623"/>
          </a:xfrm>
        </p:spPr>
        <p:txBody>
          <a:bodyPr/>
          <a:lstStyle/>
          <a:p>
            <a:pPr algn="ctr"/>
            <a:r>
              <a:rPr lang="cs-CZ" dirty="0" smtClean="0"/>
              <a:t>Vyber – co u nás můžeme vidět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074" name="Picture 2" descr="Igloo, Eskimo, Eskimo House, House, Inuit, Polar, Snow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2977" y="1729046"/>
            <a:ext cx="2240063" cy="166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iraffe, Mammal, Animal, Herbivore, Wildlife, Safar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8766" y="1070652"/>
            <a:ext cx="1288314" cy="2576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Tree, Forest, Trunk, Nature, Leaves, Branches, Organic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78257" y="782566"/>
            <a:ext cx="2705165" cy="2924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Digital Art, Artwork, Landscape, Boat, Nature, Summe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9578" y="4276491"/>
            <a:ext cx="3175830" cy="1786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pixabay.com/static/uploads/photo/2013/07/12/15/32/sea-dog-150018_64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5021" y="4224747"/>
            <a:ext cx="2288485" cy="216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Poultry, Chicken, Animal, Bird, Farm, Hen, Farm Animal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0187" y="3925489"/>
            <a:ext cx="2721954" cy="1786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Palm Trees, Slanted, Tropical, Trees, Leaning, Group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1203" y="1203767"/>
            <a:ext cx="2346027" cy="2082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88652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5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3" dur="2000" fill="hold"/>
                                        <p:tgtEl>
                                          <p:spTgt spid="308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2000" fill="hold"/>
                                        <p:tgtEl>
                                          <p:spTgt spid="30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2000" fill="hold"/>
                                        <p:tgtEl>
                                          <p:spTgt spid="308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6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7280" y="438912"/>
            <a:ext cx="9969731" cy="7167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Který z obrázků můžeme vidět v </a:t>
            </a:r>
            <a:r>
              <a:rPr lang="cs-CZ" dirty="0" smtClean="0"/>
              <a:t>České </a:t>
            </a:r>
            <a:r>
              <a:rPr lang="cs-CZ" dirty="0" smtClean="0"/>
              <a:t>republice?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050" name="Picture 2" descr="Clock, Czech Republic, Arrows, Dial, Pragu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96635" y="1155700"/>
            <a:ext cx="4712714" cy="313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iffel Tower, Paris, France, Tower, Landmark, Europ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47512" y="997844"/>
            <a:ext cx="2203368" cy="329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ig, Ben, London, Eye, Westminster Abbey, Englan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6079" y="1732946"/>
            <a:ext cx="2767742" cy="408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18361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http://pixabay.com/static/uploads/photo/2014/12/21/23/58/block-576504_64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3029" y="2886978"/>
            <a:ext cx="1613785" cy="1543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891124"/>
          </a:xfrm>
        </p:spPr>
        <p:txBody>
          <a:bodyPr/>
          <a:lstStyle/>
          <a:p>
            <a:pPr algn="ctr"/>
            <a:r>
              <a:rPr lang="cs-CZ" dirty="0" smtClean="0"/>
              <a:t>Jak se jmenuje naše HLAVNÍ město?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59330" y="4621877"/>
            <a:ext cx="6783186" cy="1769780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6" name="Picture 10" descr="Alphabet, A, Letter, Decorative, Text, Lower Case, Blu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6608" y="2808654"/>
            <a:ext cx="1365001" cy="1429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Letter, Alphabet, Grade, Writing, Write, Fon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6516" y="1719570"/>
            <a:ext cx="1185545" cy="141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Alphabet, P, Abc, Letter, Alphabetic Character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2342" y="1620906"/>
            <a:ext cx="1221772" cy="1711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Alphabet, Letter, Character, Typeface, Font, Ab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13726" y="1719570"/>
            <a:ext cx="1194148" cy="1612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2200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1.11111E-6 L -0.19818 0.44167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09" y="2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1481E-6 L 0.40886 0.31158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43" y="1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4.81481E-6 L 0.22317 0.4682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59" y="23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2.59259E-6 L -0.14505 0.30717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53" y="1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96296E-6 L -0.22422 0.44004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11" y="21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316886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4403303"/>
            <a:ext cx="9509760" cy="738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pPr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První </a:t>
            </a:r>
            <a:r>
              <a:rPr lang="cs-CZ" b="1" dirty="0" err="1" smtClean="0"/>
              <a:t>slide</a:t>
            </a:r>
            <a:r>
              <a:rPr lang="cs-CZ" b="1" dirty="0" smtClean="0"/>
              <a:t>: </a:t>
            </a:r>
            <a:r>
              <a:rPr lang="cs-CZ" dirty="0" smtClean="0"/>
              <a:t>Objeví se černobílá vlajka a pod ní kolečka s barvami. Ptáme se dětí: „ Co vidíte na obrázku?“, „ Jaké barvy se na ní objevují a na jakém místě na obrázku?“. </a:t>
            </a:r>
            <a:r>
              <a:rPr lang="cs-CZ" dirty="0" smtClean="0"/>
              <a:t>Poté, </a:t>
            </a:r>
            <a:r>
              <a:rPr lang="cs-CZ" dirty="0" smtClean="0"/>
              <a:t>co určí </a:t>
            </a:r>
            <a:r>
              <a:rPr lang="cs-CZ" dirty="0" smtClean="0"/>
              <a:t>barvy, </a:t>
            </a:r>
            <a:r>
              <a:rPr lang="cs-CZ" dirty="0" smtClean="0"/>
              <a:t>se nám vybarví vlajka a po kliknutí myší se pro kontrolu objeví  vlajka správně zabarvená.</a:t>
            </a:r>
          </a:p>
          <a:p>
            <a:pPr>
              <a:buNone/>
            </a:pPr>
            <a:r>
              <a:rPr lang="cs-CZ" b="1" dirty="0" smtClean="0"/>
              <a:t>Druhý a třetí </a:t>
            </a:r>
            <a:r>
              <a:rPr lang="cs-CZ" b="1" dirty="0" err="1" smtClean="0"/>
              <a:t>slide</a:t>
            </a:r>
            <a:r>
              <a:rPr lang="cs-CZ" b="1" dirty="0" smtClean="0"/>
              <a:t>: </a:t>
            </a:r>
            <a:r>
              <a:rPr lang="cs-CZ" dirty="0" smtClean="0"/>
              <a:t>Obrázky se zjeví postupně po kliknutí myši. Otázka: „ Vyberte, co u nás můžeme vidět. Na třetím to jsou stavby - Orloj</a:t>
            </a:r>
            <a:r>
              <a:rPr lang="cs-CZ" dirty="0"/>
              <a:t>, </a:t>
            </a:r>
            <a:r>
              <a:rPr lang="cs-CZ" dirty="0" err="1"/>
              <a:t>Eiffelova</a:t>
            </a:r>
            <a:r>
              <a:rPr lang="cs-CZ" dirty="0"/>
              <a:t> věž a Big Ben. </a:t>
            </a:r>
            <a:endParaRPr lang="cs-CZ" dirty="0" smtClean="0"/>
          </a:p>
          <a:p>
            <a:pPr>
              <a:buNone/>
            </a:pPr>
            <a:r>
              <a:rPr lang="cs-CZ" b="1" dirty="0"/>
              <a:t>Čtvrtý slide: </a:t>
            </a:r>
            <a:r>
              <a:rPr lang="cs-CZ" dirty="0"/>
              <a:t>Je na </a:t>
            </a:r>
            <a:r>
              <a:rPr lang="cs-CZ" dirty="0" smtClean="0"/>
              <a:t>téma </a:t>
            </a:r>
            <a:r>
              <a:rPr lang="cs-CZ" dirty="0"/>
              <a:t>„Jak se jmenuje naše hlavní město.“ Po kliknutí na písmena se ve správném pořadí seřadí do červeného rámečku pod nimi.</a:t>
            </a:r>
          </a:p>
          <a:p>
            <a:pPr>
              <a:buNone/>
            </a:pPr>
            <a:r>
              <a:rPr lang="cs-CZ" b="1" dirty="0"/>
              <a:t>Pátý slide:  </a:t>
            </a:r>
            <a:r>
              <a:rPr lang="cs-CZ" dirty="0"/>
              <a:t>Je</a:t>
            </a:r>
            <a:r>
              <a:rPr lang="cs-CZ" b="1" dirty="0"/>
              <a:t> </a:t>
            </a:r>
            <a:r>
              <a:rPr lang="cs-CZ" dirty="0"/>
              <a:t>jen pracovní slide s obrázky památek v </a:t>
            </a:r>
            <a:r>
              <a:rPr lang="cs-CZ" dirty="0" smtClean="0"/>
              <a:t>České </a:t>
            </a:r>
            <a:r>
              <a:rPr lang="cs-CZ" dirty="0"/>
              <a:t>republice, pro čerpání do jiných materiálů nebo k výkladu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8483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0491" y="1094854"/>
            <a:ext cx="9509760" cy="3524813"/>
          </a:xfrm>
        </p:spPr>
        <p:txBody>
          <a:bodyPr/>
          <a:lstStyle/>
          <a:p>
            <a:pPr marL="45720" indent="0">
              <a:buNone/>
            </a:pPr>
            <a:r>
              <a:rPr lang="cs-CZ" b="1" dirty="0" smtClean="0"/>
              <a:t>Očekávání a cíle</a:t>
            </a:r>
          </a:p>
          <a:p>
            <a:r>
              <a:rPr lang="cs-CZ" dirty="0" smtClean="0"/>
              <a:t>Děti budou znát vlajku </a:t>
            </a:r>
            <a:r>
              <a:rPr lang="cs-CZ" dirty="0" smtClean="0"/>
              <a:t>České </a:t>
            </a:r>
            <a:r>
              <a:rPr lang="cs-CZ" dirty="0" smtClean="0"/>
              <a:t>republiky, její barvy a postavení barev</a:t>
            </a:r>
          </a:p>
          <a:p>
            <a:r>
              <a:rPr lang="cs-CZ" dirty="0" smtClean="0"/>
              <a:t>Budou umět </a:t>
            </a:r>
            <a:r>
              <a:rPr lang="cs-CZ" dirty="0" smtClean="0"/>
              <a:t>určit, </a:t>
            </a:r>
            <a:r>
              <a:rPr lang="cs-CZ" dirty="0" smtClean="0"/>
              <a:t>jaké je podnebí v ČR, </a:t>
            </a:r>
            <a:r>
              <a:rPr lang="cs-CZ" dirty="0" smtClean="0"/>
              <a:t>jaká </a:t>
            </a:r>
            <a:r>
              <a:rPr lang="cs-CZ" dirty="0" smtClean="0"/>
              <a:t>zvířata zde mohou a nemohou vidět</a:t>
            </a:r>
          </a:p>
          <a:p>
            <a:r>
              <a:rPr lang="cs-CZ" dirty="0" smtClean="0"/>
              <a:t>Znát hlavní město a umět seřadit písmenka do jeho názvu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3411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</a:t>
            </a:r>
            <a:r>
              <a:rPr lang="cs-CZ" b="1" dirty="0" smtClean="0"/>
              <a:t>1. snímku</a:t>
            </a:r>
            <a:r>
              <a:rPr lang="cs-CZ" dirty="0" smtClean="0"/>
              <a:t> se objeví prázdná vlajka a puntíky se základními barvami. Při dotyku na kolečko s barvou, která na naší vlajce </a:t>
            </a:r>
            <a:r>
              <a:rPr lang="cs-CZ" dirty="0" smtClean="0"/>
              <a:t>je, </a:t>
            </a:r>
            <a:r>
              <a:rPr lang="cs-CZ" dirty="0" smtClean="0"/>
              <a:t>se příslušná část vlajky vybarví. Puntíky s barvami, které na vlajce </a:t>
            </a:r>
            <a:r>
              <a:rPr lang="cs-CZ" dirty="0" smtClean="0"/>
              <a:t>nejsou, </a:t>
            </a:r>
            <a:r>
              <a:rPr lang="cs-CZ" dirty="0" smtClean="0"/>
              <a:t>po dotyku zmizí. Pro kontrolu lze dotykem na nadpis – otázku vyvolat obrázek české vlajky.</a:t>
            </a:r>
          </a:p>
          <a:p>
            <a:r>
              <a:rPr lang="cs-CZ" dirty="0" smtClean="0"/>
              <a:t>Na </a:t>
            </a:r>
            <a:r>
              <a:rPr lang="cs-CZ" b="1" dirty="0" smtClean="0"/>
              <a:t>2. snímku </a:t>
            </a:r>
            <a:r>
              <a:rPr lang="cs-CZ" dirty="0" smtClean="0"/>
              <a:t>se postupně objevují obrázky. Věci, které v ČR vidět můžeme, se po dotyku zvětší. Ty, které u nás nejsou se po dotyku zavrtí.</a:t>
            </a:r>
          </a:p>
          <a:p>
            <a:r>
              <a:rPr lang="cs-CZ" dirty="0" smtClean="0"/>
              <a:t>Na </a:t>
            </a:r>
            <a:r>
              <a:rPr lang="cs-CZ" b="1" dirty="0" smtClean="0"/>
              <a:t>3. snímku </a:t>
            </a:r>
            <a:r>
              <a:rPr lang="cs-CZ" dirty="0" smtClean="0"/>
              <a:t>se postupně objeví 3 obrázky staveb. Orloj po dotyku problikne, ostatní zmizí.</a:t>
            </a:r>
          </a:p>
          <a:p>
            <a:r>
              <a:rPr lang="cs-CZ" dirty="0" smtClean="0"/>
              <a:t>Na </a:t>
            </a:r>
            <a:r>
              <a:rPr lang="cs-CZ" b="1" dirty="0" smtClean="0"/>
              <a:t>4. snímku </a:t>
            </a:r>
            <a:r>
              <a:rPr lang="cs-CZ" dirty="0" smtClean="0"/>
              <a:t>odputují po dotyku </a:t>
            </a:r>
            <a:r>
              <a:rPr lang="cs-CZ" dirty="0" smtClean="0"/>
              <a:t>jednotlivá </a:t>
            </a:r>
            <a:r>
              <a:rPr lang="cs-CZ" dirty="0" smtClean="0"/>
              <a:t>písmenka na svoje místo  v červeném rámečku.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SVĚT (ENVIRONMENTÁLNÍ)</a:t>
            </a:r>
            <a:endParaRPr lang="cs-CZ" dirty="0" smtClean="0"/>
          </a:p>
          <a:p>
            <a:r>
              <a:rPr lang="cs-CZ" dirty="0" smtClean="0"/>
              <a:t>Vzdělávací podoblast </a:t>
            </a:r>
            <a:r>
              <a:rPr lang="cs-CZ" b="1" dirty="0" smtClean="0"/>
              <a:t>Poznatky, sociální informovanost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mít poznatky o své zemi (znát název, státní vlajku,  hlavní město,…)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532</Words>
  <Application>Microsoft Office PowerPoint</Application>
  <PresentationFormat>Vlastní</PresentationFormat>
  <Paragraphs>50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Má země</vt:lpstr>
      <vt:lpstr>Jaké barvy má česká vlajka? </vt:lpstr>
      <vt:lpstr>Vyber – co u nás můžeme vidět</vt:lpstr>
      <vt:lpstr>Který z obrázků můžeme vidět v České republice?</vt:lpstr>
      <vt:lpstr>Jak se jmenuje naše HLAVNÍ město?</vt:lpstr>
      <vt:lpstr>Použité zdroje obrázků</vt:lpstr>
      <vt:lpstr>Metodický postup</vt:lpstr>
      <vt:lpstr>Snímek 8</vt:lpstr>
      <vt:lpstr>Práce s interaktivním výukovým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2015-06-27T17:48:22Z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