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0"/>
  </p:notesMasterIdLst>
  <p:handoutMasterIdLst>
    <p:handoutMasterId r:id="rId11"/>
  </p:handoutMasterIdLst>
  <p:sldIdLst>
    <p:sldId id="272" r:id="rId3"/>
    <p:sldId id="283" r:id="rId4"/>
    <p:sldId id="284" r:id="rId5"/>
    <p:sldId id="275" r:id="rId6"/>
    <p:sldId id="276" r:id="rId7"/>
    <p:sldId id="280" r:id="rId8"/>
    <p:sldId id="28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3"/>
            <p14:sldId id="284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AB2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17" autoAdjust="0"/>
    <p:restoredTop sz="94660"/>
  </p:normalViewPr>
  <p:slideViewPr>
    <p:cSldViewPr snapToGrid="0">
      <p:cViewPr varScale="1">
        <p:scale>
          <a:sx n="82" d="100"/>
          <a:sy n="82" d="100"/>
        </p:scale>
        <p:origin x="-84" y="-51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3474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361658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Domácí zvířata a suroviny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kráv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8260" y="4876418"/>
            <a:ext cx="2819399" cy="2008821"/>
          </a:xfrm>
          <a:prstGeom prst="rect">
            <a:avLst/>
          </a:prstGeom>
        </p:spPr>
      </p:pic>
      <p:pic>
        <p:nvPicPr>
          <p:cNvPr id="6" name="pras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19" t="4893" r="15914" b="3677"/>
          <a:stretch/>
        </p:blipFill>
        <p:spPr>
          <a:xfrm>
            <a:off x="7667614" y="1961743"/>
            <a:ext cx="3333955" cy="2646541"/>
          </a:xfrm>
          <a:prstGeom prst="rect">
            <a:avLst/>
          </a:prstGeom>
        </p:spPr>
      </p:pic>
      <p:pic>
        <p:nvPicPr>
          <p:cNvPr id="7" name="koza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59"/>
          <a:stretch/>
        </p:blipFill>
        <p:spPr>
          <a:xfrm>
            <a:off x="9127958" y="4492374"/>
            <a:ext cx="3116984" cy="2667406"/>
          </a:xfrm>
          <a:prstGeom prst="rect">
            <a:avLst/>
          </a:prstGeom>
        </p:spPr>
      </p:pic>
      <p:pic>
        <p:nvPicPr>
          <p:cNvPr id="9" name="OVEC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09" r="13301"/>
          <a:stretch/>
        </p:blipFill>
        <p:spPr>
          <a:xfrm>
            <a:off x="313832" y="1961743"/>
            <a:ext cx="2934497" cy="2533146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4416177" y="2985293"/>
            <a:ext cx="3251437" cy="3019192"/>
            <a:chOff x="4416177" y="2985293"/>
            <a:chExt cx="3251437" cy="3019192"/>
          </a:xfrm>
        </p:grpSpPr>
        <p:pic>
          <p:nvPicPr>
            <p:cNvPr id="11" name="Picture 2" descr="Ku&amp;rcaron;e, Slepice, Bílá, Farma, Dr&amp;uring;be&amp;zcaron;e, Potraviny, Pe&amp;rcaron;í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9822" t="11928" r="31116" b="18290"/>
            <a:stretch/>
          </p:blipFill>
          <p:spPr bwMode="auto">
            <a:xfrm>
              <a:off x="4416177" y="2985293"/>
              <a:ext cx="3251437" cy="3019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6315" t="6709" r="30000" b="19459"/>
            <a:stretch/>
          </p:blipFill>
          <p:spPr>
            <a:xfrm>
              <a:off x="4556402" y="4810227"/>
              <a:ext cx="1136052" cy="1039990"/>
            </a:xfrm>
            <a:prstGeom prst="rect">
              <a:avLst/>
            </a:prstGeom>
          </p:spPr>
        </p:pic>
      </p:grp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146249" y="374745"/>
            <a:ext cx="9839963" cy="742907"/>
          </a:xfrm>
        </p:spPr>
        <p:txBody>
          <a:bodyPr anchor="t">
            <a:norm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Poznáš domácí zvířátka?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958" y="1772834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JEHNĚ - OVEČKA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65184" y="1588168"/>
            <a:ext cx="1545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PRASE - SELE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14237" y="2915681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KUŘE - SLEPICE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49818" y="4876418"/>
            <a:ext cx="162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KRÁVA - TELE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16968" y="6004485"/>
            <a:ext cx="1636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KOZA - KŮZLE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6801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249" y="374745"/>
            <a:ext cx="9839963" cy="742907"/>
          </a:xfrm>
        </p:spPr>
        <p:txBody>
          <a:bodyPr anchor="t"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Pro výrobu kterých surovin/ jídel jsou domácí zvířata nezbytná?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2003" y="4253136"/>
            <a:ext cx="3222171" cy="23713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9555"/>
          <a:stretch/>
        </p:blipFill>
        <p:spPr>
          <a:xfrm>
            <a:off x="9279114" y="3135919"/>
            <a:ext cx="3058884" cy="8904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944" y="950594"/>
            <a:ext cx="2519656" cy="12598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8127" y="1136340"/>
            <a:ext cx="2753873" cy="15490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404" t="17980" r="23432"/>
          <a:stretch/>
        </p:blipFill>
        <p:spPr>
          <a:xfrm>
            <a:off x="7859975" y="3129430"/>
            <a:ext cx="1086598" cy="123020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160" r="11551"/>
          <a:stretch/>
        </p:blipFill>
        <p:spPr>
          <a:xfrm>
            <a:off x="3457718" y="3112900"/>
            <a:ext cx="740481" cy="19412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770871">
            <a:off x="6015838" y="2828200"/>
            <a:ext cx="1582610" cy="21504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601" y="842735"/>
            <a:ext cx="2759383" cy="15866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871017" y="4100996"/>
            <a:ext cx="1242293" cy="103265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676" y="2615698"/>
            <a:ext cx="619915" cy="842347"/>
          </a:xfrm>
          <a:prstGeom prst="rect">
            <a:avLst/>
          </a:prstGeom>
        </p:spPr>
      </p:pic>
      <p:pic>
        <p:nvPicPr>
          <p:cNvPr id="1026" name="Picture 2" descr="Máslo, Magerine, N&amp;uring;&amp;zcaron;, Libra, Ší&amp;rcaron;ení, Tuk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6187FF"/>
              </a:clrFrom>
              <a:clrTo>
                <a:srgbClr val="6187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5397" y="5068203"/>
            <a:ext cx="2018595" cy="172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335" y="3820580"/>
            <a:ext cx="2079198" cy="103959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2865" y="2541055"/>
            <a:ext cx="838674" cy="120347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9505" y="1068302"/>
            <a:ext cx="2633217" cy="13988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2481" y="2694665"/>
            <a:ext cx="902345" cy="110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6977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645778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341120" y="2678530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341120" y="3912970"/>
            <a:ext cx="9509760" cy="4072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prvním snímku děti poznávají 5 domácích </a:t>
            </a:r>
            <a:r>
              <a:rPr lang="cs-CZ" dirty="0" smtClean="0"/>
              <a:t>zvířat, další </a:t>
            </a:r>
            <a:r>
              <a:rPr lang="cs-CZ" dirty="0" smtClean="0"/>
              <a:t>mohou doplňovat ústně.</a:t>
            </a:r>
          </a:p>
          <a:p>
            <a:r>
              <a:rPr lang="cs-CZ" dirty="0" smtClean="0"/>
              <a:t>Na druhém snímku třídí děti potraviny podle toho, zda jsou k jejich výrobě potřeba produkty (mléko, vajíčka, </a:t>
            </a:r>
            <a:r>
              <a:rPr lang="cs-CZ" dirty="0" smtClean="0"/>
              <a:t>med…) </a:t>
            </a:r>
            <a:r>
              <a:rPr lang="cs-CZ" dirty="0" smtClean="0"/>
              <a:t>domácích zvířat nebo přímo zvířata (maso)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287731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4111759"/>
            <a:ext cx="9509760" cy="1520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Snímek č</a:t>
            </a:r>
            <a:r>
              <a:rPr lang="cs-CZ" dirty="0" smtClean="0"/>
              <a:t>. 2 </a:t>
            </a:r>
            <a:r>
              <a:rPr lang="cs-CZ" dirty="0" smtClean="0"/>
              <a:t>– po dotyku zvíře se objeví jeho popis</a:t>
            </a:r>
          </a:p>
          <a:p>
            <a:r>
              <a:rPr lang="cs-CZ" dirty="0" smtClean="0"/>
              <a:t>Snímek č</a:t>
            </a:r>
            <a:r>
              <a:rPr lang="cs-CZ" dirty="0" smtClean="0"/>
              <a:t>. 3 </a:t>
            </a:r>
            <a:r>
              <a:rPr lang="cs-CZ" dirty="0" smtClean="0"/>
              <a:t>– Potraviny/ jídla, pro jejichž výrobu jsou zvířata nezbytná, po dotyku probliknou. Ostatní po dotyku zmizí.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Dítě a svět (environmentální)</a:t>
            </a:r>
          </a:p>
          <a:p>
            <a:r>
              <a:rPr lang="cs-CZ" dirty="0"/>
              <a:t>vzdělávací podoblast – Poznatky, sociální informovanost</a:t>
            </a:r>
          </a:p>
          <a:p>
            <a:r>
              <a:rPr lang="cs-CZ" dirty="0"/>
              <a:t>dosažené konkretizované výstupy – mít poznatky o planetě </a:t>
            </a:r>
            <a:r>
              <a:rPr lang="cs-CZ" dirty="0" smtClean="0"/>
              <a:t>Zemi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222</Words>
  <Application>Microsoft Office PowerPoint</Application>
  <PresentationFormat>Vlastní</PresentationFormat>
  <Paragraphs>37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Sheer Green 16x9</vt:lpstr>
      <vt:lpstr>Domácí zvířata a suroviny</vt:lpstr>
      <vt:lpstr>Poznáš domácí zvířátka?</vt:lpstr>
      <vt:lpstr>Pro výrobu kterých surovin/ jídel jsou domácí zvířata nezbytná?</vt:lpstr>
      <vt:lpstr>Použité zdroje obrázků a zvuků</vt:lpstr>
      <vt:lpstr>Metodický postup</vt:lpstr>
      <vt:lpstr>Prvky polytechnické výchovy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2015-06-27T18:09:18Z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