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3" r:id="rId4"/>
    <p:sldId id="285" r:id="rId5"/>
    <p:sldId id="282" r:id="rId6"/>
    <p:sldId id="284" r:id="rId7"/>
    <p:sldId id="275" r:id="rId8"/>
    <p:sldId id="276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3"/>
          </p14:sldIdLst>
        </p14:section>
        <p14:section name="PL - omalovánky" id="{F42558B8-2B05-4DE6-96BA-B4318BC3E571}">
          <p14:sldIdLst>
            <p14:sldId id="285"/>
            <p14:sldId id="282"/>
            <p14:sldId id="284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60" d="100"/>
          <a:sy n="60" d="100"/>
        </p:scale>
        <p:origin x="-750" y="-9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jpe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audio" Target="../media/audio1.wav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VELIKONOCE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KRASLICE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ošík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7769" y="4087111"/>
            <a:ext cx="4157489" cy="254095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51667" y="2033020"/>
            <a:ext cx="907380" cy="745753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01569" y="2562680"/>
            <a:ext cx="819488" cy="10926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089" y="2239111"/>
            <a:ext cx="1059010" cy="845553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37964" y="470996"/>
            <a:ext cx="9509760" cy="10881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Vyber stejné </a:t>
            </a:r>
            <a:r>
              <a:rPr lang="cs-CZ" sz="2800" b="1" dirty="0" smtClean="0">
                <a:solidFill>
                  <a:schemeClr val="bg1"/>
                </a:solidFill>
              </a:rPr>
              <a:t>kraslice, </a:t>
            </a:r>
            <a:r>
              <a:rPr lang="cs-CZ" sz="2800" b="1" dirty="0" smtClean="0">
                <a:solidFill>
                  <a:schemeClr val="bg1"/>
                </a:solidFill>
              </a:rPr>
              <a:t>jako jsou v košíku.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57500" y="3926820"/>
            <a:ext cx="924790" cy="7340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29359" y="501641"/>
            <a:ext cx="907380" cy="74575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3001" y="2844755"/>
            <a:ext cx="862947" cy="114820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7130" y="1708229"/>
            <a:ext cx="795160" cy="10536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51613" y="5034678"/>
            <a:ext cx="819488" cy="10926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75232" y="4763465"/>
            <a:ext cx="1168498" cy="8818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709" y="4934665"/>
            <a:ext cx="1007745" cy="79832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65639" y="1838087"/>
            <a:ext cx="912872" cy="72459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9133" y="1990444"/>
            <a:ext cx="955472" cy="7793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8652" y="1746576"/>
            <a:ext cx="706750" cy="97693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645" y="3746967"/>
            <a:ext cx="1238045" cy="101751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36910" y="5204391"/>
            <a:ext cx="1332902" cy="109547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049" y="5174695"/>
            <a:ext cx="1145238" cy="94124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878" y="205563"/>
            <a:ext cx="1091140" cy="87120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94638" y="3790893"/>
            <a:ext cx="818240" cy="10369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55701" y="1497556"/>
            <a:ext cx="1132480" cy="93075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645" y="2096391"/>
            <a:ext cx="848093" cy="108123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689" t="438" r="8061" b="47476"/>
          <a:stretch/>
        </p:blipFill>
        <p:spPr>
          <a:xfrm>
            <a:off x="1574503" y="2622060"/>
            <a:ext cx="1020004" cy="142939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61935" y="2934286"/>
            <a:ext cx="1072856" cy="85660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4778" y="5146467"/>
            <a:ext cx="1097747" cy="87648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84763" y="1444119"/>
            <a:ext cx="819488" cy="10926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21096" y="1444119"/>
            <a:ext cx="819488" cy="10926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9987" y="4966930"/>
            <a:ext cx="861757" cy="114900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5016" y="5907414"/>
            <a:ext cx="1132480" cy="93075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9357" y="3254987"/>
            <a:ext cx="1132480" cy="93075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3373225">
            <a:off x="5164946" y="189081"/>
            <a:ext cx="1168498" cy="88185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689" t="438" r="8061" b="47476"/>
          <a:stretch/>
        </p:blipFill>
        <p:spPr>
          <a:xfrm>
            <a:off x="9269846" y="2608658"/>
            <a:ext cx="987194" cy="138341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69812" y="238549"/>
            <a:ext cx="1145238" cy="94124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734569">
            <a:off x="6844233" y="171680"/>
            <a:ext cx="818240" cy="103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9469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40741E-7 L 0.20651 0.32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26" y="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2.22222E-6 L 0.02696 0.5328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1" y="2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48 0.02569 L 0.61732 0.3861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35" y="1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48 0.0257 L 0.28529 -0.074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34" y="-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2.22222E-6 L 0.13685 0.2291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36" y="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1.85185E-6 L 0.71081 0.0187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534" y="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2.96296E-6 L 0.61484 0.3868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42" y="19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2.96296E-6 L 0.70247 0.6134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17" y="3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678" r="50170" b="7368"/>
          <a:stretch/>
        </p:blipFill>
        <p:spPr>
          <a:xfrm>
            <a:off x="289404" y="249667"/>
            <a:ext cx="5148870" cy="660833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678" r="50170" b="7368"/>
          <a:stretch/>
        </p:blipFill>
        <p:spPr>
          <a:xfrm>
            <a:off x="6569889" y="249668"/>
            <a:ext cx="5148870" cy="660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14218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Velikonoce, Velikono&amp;ccaron;ní Sujet, Velikono&amp;ccaron;ní Zají&amp;ccaron;e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03333" cy="7069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hicken, Hen, Eggs, Poultry, Farm, Animal, Livesto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8697" y="1850936"/>
            <a:ext cx="4686301" cy="413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Ku&amp;rcaron;átko, &amp;Ccaron;loví&amp;ccaron;ka, Poult, Pták, Ku&amp;rcaron;e, &amp;Zcaron;ivo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508" y="3836805"/>
            <a:ext cx="1449013" cy="222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Ku&amp;rcaron;átko, &amp;Ccaron;loví&amp;ccaron;ka, Poult, Pták, Ku&amp;rcaron;e, &amp;Zcaron;ivo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475886" y="1312306"/>
            <a:ext cx="1386831" cy="213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0681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540000">
            <a:off x="751275" y="-195257"/>
            <a:ext cx="10785704" cy="760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7465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42813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662572"/>
            <a:ext cx="9509760" cy="12302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(pastelky)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069848"/>
          </a:xfrm>
        </p:spPr>
        <p:txBody>
          <a:bodyPr/>
          <a:lstStyle/>
          <a:p>
            <a:r>
              <a:rPr lang="cs-CZ" dirty="0" smtClean="0"/>
              <a:t>Na interaktivním snímku děti hledají  stejné </a:t>
            </a:r>
            <a:r>
              <a:rPr lang="cs-CZ" dirty="0" smtClean="0"/>
              <a:t>kraslice, </a:t>
            </a:r>
            <a:r>
              <a:rPr lang="cs-CZ" dirty="0" smtClean="0"/>
              <a:t>jako jsou na košíčku. Následuje výtvarná aktivita – vybarvování omalovánek nebo tvorba papírových kraslic či jiné velikonoční tvoření.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2652718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3887159"/>
            <a:ext cx="9509760" cy="14388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 interaktivním snímku děti hledají  stejné </a:t>
            </a:r>
            <a:r>
              <a:rPr lang="cs-CZ" dirty="0" smtClean="0"/>
              <a:t>kraslice, </a:t>
            </a:r>
            <a:r>
              <a:rPr lang="cs-CZ" dirty="0" smtClean="0"/>
              <a:t>jako jsou na košíčku. Správné odpovědi po dotyku do košíčku odputují, špatné se zavrtí.</a:t>
            </a:r>
          </a:p>
          <a:p>
            <a:r>
              <a:rPr lang="cs-CZ" dirty="0" smtClean="0"/>
              <a:t>3 listy omalovánek jsou určené k tisku a při prezentaci se nezobrazují.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svět (environmentální)</a:t>
            </a:r>
          </a:p>
          <a:p>
            <a:r>
              <a:rPr lang="cs-CZ" dirty="0" smtClean="0"/>
              <a:t>vzdělávací podoblast – Poznatky, sociální informovanost</a:t>
            </a:r>
          </a:p>
          <a:p>
            <a:r>
              <a:rPr lang="cs-CZ" dirty="0" smtClean="0"/>
              <a:t>dosažené konkretizované výstupy – mít poznatky o zvycích a tradicích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219</Words>
  <Application>Microsoft Office PowerPoint</Application>
  <PresentationFormat>Vlastní</PresentationFormat>
  <Paragraphs>32</Paragraphs>
  <Slides>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VELIKONOCE</vt:lpstr>
      <vt:lpstr>Vyber stejné kraslice, jako jsou v košíku.</vt:lpstr>
      <vt:lpstr>Snímek 3</vt:lpstr>
      <vt:lpstr>Snímek 4</vt:lpstr>
      <vt:lpstr>Snímek 5</vt:lpstr>
      <vt:lpstr>Použitý zdroj obrázků</vt:lpstr>
      <vt:lpstr>Metodický postup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2015-06-27T18:10:47Z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