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4"/>
  </p:notesMasterIdLst>
  <p:handoutMasterIdLst>
    <p:handoutMasterId r:id="rId25"/>
  </p:handoutMasterIdLst>
  <p:sldIdLst>
    <p:sldId id="272" r:id="rId3"/>
    <p:sldId id="273" r:id="rId4"/>
    <p:sldId id="286" r:id="rId5"/>
    <p:sldId id="287" r:id="rId6"/>
    <p:sldId id="289" r:id="rId7"/>
    <p:sldId id="288" r:id="rId8"/>
    <p:sldId id="290" r:id="rId9"/>
    <p:sldId id="291" r:id="rId10"/>
    <p:sldId id="292" r:id="rId11"/>
    <p:sldId id="293" r:id="rId12"/>
    <p:sldId id="282" r:id="rId13"/>
    <p:sldId id="294" r:id="rId14"/>
    <p:sldId id="295" r:id="rId15"/>
    <p:sldId id="296" r:id="rId16"/>
    <p:sldId id="285" r:id="rId17"/>
    <p:sldId id="297" r:id="rId18"/>
    <p:sldId id="275" r:id="rId19"/>
    <p:sldId id="276" r:id="rId20"/>
    <p:sldId id="278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princezna" id="{B6707796-E6B6-457E-A385-D5A3BB8693D5}">
          <p14:sldIdLst>
            <p14:sldId id="273"/>
            <p14:sldId id="286"/>
            <p14:sldId id="287"/>
            <p14:sldId id="289"/>
            <p14:sldId id="288"/>
            <p14:sldId id="290"/>
            <p14:sldId id="291"/>
            <p14:sldId id="292"/>
            <p14:sldId id="293"/>
          </p14:sldIdLst>
        </p14:section>
        <p14:section name="drak" id="{36A903B9-C28F-4B33-91C5-CEAE60F3D36D}">
          <p14:sldIdLst>
            <p14:sldId id="282"/>
            <p14:sldId id="294"/>
            <p14:sldId id="295"/>
            <p14:sldId id="296"/>
          </p14:sldIdLst>
        </p14:section>
        <p14:section name="čaroděj" id="{91483563-C5EA-4702-865B-17D5CBE5C220}">
          <p14:sldIdLst>
            <p14:sldId id="285"/>
          </p14:sldIdLst>
        </p14:section>
        <p14:section name="PL" id="{13F53CDF-7A54-476E-9AAE-AABC8167A612}">
          <p14:sldIdLst>
            <p14:sldId id="297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6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Pohádkové postavy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/>
              <a:t>A písmenka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b="1" dirty="0" smtClean="0"/>
          </a:p>
          <a:p>
            <a:pPr marL="0" indent="0" algn="ctr">
              <a:spcBef>
                <a:spcPts val="0"/>
              </a:spcBef>
              <a:buNone/>
            </a:pP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53483" y="3918155"/>
            <a:ext cx="1380991" cy="17145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66303" y="5096167"/>
            <a:ext cx="1399388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67401" y="2285483"/>
            <a:ext cx="1399693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10800" y="4387225"/>
            <a:ext cx="1484295" cy="1714500"/>
          </a:xfrm>
          <a:prstGeom prst="rect">
            <a:avLst/>
          </a:prstGeom>
        </p:spPr>
      </p:pic>
      <p:pic>
        <p:nvPicPr>
          <p:cNvPr id="9" name="Obrázek 8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41352" y="2994884"/>
            <a:ext cx="1330232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39296" y="1993953"/>
            <a:ext cx="1330035" cy="1714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15488" y="5096167"/>
            <a:ext cx="1464937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923" y="3759299"/>
            <a:ext cx="1458666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80425" y="7110806"/>
            <a:ext cx="1453734" cy="1714500"/>
          </a:xfrm>
          <a:prstGeom prst="rect">
            <a:avLst/>
          </a:prstGeom>
        </p:spPr>
      </p:pic>
      <p:sp>
        <p:nvSpPr>
          <p:cNvPr id="14" name="Nadpis 6"/>
          <p:cNvSpPr txBox="1">
            <a:spLocks/>
          </p:cNvSpPr>
          <p:nvPr/>
        </p:nvSpPr>
        <p:spPr>
          <a:xfrm>
            <a:off x="543923" y="333306"/>
            <a:ext cx="11049104" cy="19467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.  .  .  .  .  .  . 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28169" y="3656534"/>
            <a:ext cx="1380991" cy="17145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69666" y="4796028"/>
            <a:ext cx="1399388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47138" y="4616549"/>
            <a:ext cx="1399693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591" y="2584616"/>
            <a:ext cx="148429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57" y="3048"/>
            <a:ext cx="1330232" cy="1714500"/>
          </a:xfrm>
          <a:prstGeom prst="rect">
            <a:avLst/>
          </a:prstGeom>
        </p:spPr>
      </p:pic>
      <p:pic>
        <p:nvPicPr>
          <p:cNvPr id="10" name="Obrázek 9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92821" y="4767302"/>
            <a:ext cx="1330035" cy="1714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14669" y="2423798"/>
            <a:ext cx="1464937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34464" y="2423798"/>
            <a:ext cx="1458666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80425" y="7110806"/>
            <a:ext cx="1453734" cy="1714500"/>
          </a:xfrm>
          <a:prstGeom prst="rect">
            <a:avLst/>
          </a:prstGeom>
        </p:spPr>
      </p:pic>
      <p:sp>
        <p:nvSpPr>
          <p:cNvPr id="15" name="Nadpis 6"/>
          <p:cNvSpPr txBox="1">
            <a:spLocks/>
          </p:cNvSpPr>
          <p:nvPr/>
        </p:nvSpPr>
        <p:spPr>
          <a:xfrm>
            <a:off x="1562598" y="341328"/>
            <a:ext cx="8551951" cy="19467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.  .  .  .  .  .   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481068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8312" y="2122575"/>
            <a:ext cx="1380991" cy="17145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02623" y="4769092"/>
            <a:ext cx="1399388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4811" y="2192712"/>
            <a:ext cx="1399693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8120" y="2864216"/>
            <a:ext cx="148429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57" y="3048"/>
            <a:ext cx="1330232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7398" y="3048"/>
            <a:ext cx="1330035" cy="1714500"/>
          </a:xfrm>
          <a:prstGeom prst="rect">
            <a:avLst/>
          </a:prstGeom>
        </p:spPr>
      </p:pic>
      <p:pic>
        <p:nvPicPr>
          <p:cNvPr id="11" name="Obrázek 10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135" y="4678114"/>
            <a:ext cx="1464937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43957" y="2829120"/>
            <a:ext cx="1458666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64853" y="4597735"/>
            <a:ext cx="1453734" cy="1714500"/>
          </a:xfrm>
          <a:prstGeom prst="rect">
            <a:avLst/>
          </a:prstGeom>
        </p:spPr>
      </p:pic>
      <p:sp>
        <p:nvSpPr>
          <p:cNvPr id="14" name="Nadpis 6"/>
          <p:cNvSpPr txBox="1">
            <a:spLocks/>
          </p:cNvSpPr>
          <p:nvPr/>
        </p:nvSpPr>
        <p:spPr>
          <a:xfrm>
            <a:off x="2597316" y="333308"/>
            <a:ext cx="7071988" cy="19467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.  .  .  .  . 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288594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6"/>
          <p:cNvSpPr txBox="1">
            <a:spLocks/>
          </p:cNvSpPr>
          <p:nvPr/>
        </p:nvSpPr>
        <p:spPr>
          <a:xfrm>
            <a:off x="3311192" y="341330"/>
            <a:ext cx="6217820" cy="19467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.  .  .  .  </a:t>
            </a:r>
            <a:endParaRPr lang="cs-CZ" sz="9600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0344" y="4061024"/>
            <a:ext cx="1380991" cy="17145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91912" y="6825354"/>
            <a:ext cx="1399388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3515" y="4452634"/>
            <a:ext cx="1399693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493" y="2738134"/>
            <a:ext cx="148429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57" y="3048"/>
            <a:ext cx="1330232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7398" y="3048"/>
            <a:ext cx="1330035" cy="1714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0337" y="3048"/>
            <a:ext cx="1464937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11192" y="2374405"/>
            <a:ext cx="1458666" cy="1714500"/>
          </a:xfrm>
          <a:prstGeom prst="rect">
            <a:avLst/>
          </a:prstGeom>
        </p:spPr>
      </p:pic>
      <p:pic>
        <p:nvPicPr>
          <p:cNvPr id="13" name="Obrázek 12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5378" y="4573192"/>
            <a:ext cx="1453734" cy="17145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6677" y="4540282"/>
            <a:ext cx="1330035" cy="17145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0808" y="2858692"/>
            <a:ext cx="1330232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98069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6"/>
          <p:cNvSpPr txBox="1">
            <a:spLocks/>
          </p:cNvSpPr>
          <p:nvPr/>
        </p:nvSpPr>
        <p:spPr>
          <a:xfrm>
            <a:off x="4562481" y="341330"/>
            <a:ext cx="5142993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.  .  .  </a:t>
            </a:r>
            <a:endParaRPr lang="cs-CZ" sz="9600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15101" y="2363347"/>
            <a:ext cx="1380991" cy="17145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9093" y="2424949"/>
            <a:ext cx="1399388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8657" y="4139449"/>
            <a:ext cx="1399693" cy="1714500"/>
          </a:xfrm>
          <a:prstGeom prst="rect">
            <a:avLst/>
          </a:prstGeom>
        </p:spPr>
      </p:pic>
      <p:pic>
        <p:nvPicPr>
          <p:cNvPr id="8" name="Obrázek 7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042" y="3479828"/>
            <a:ext cx="148429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57" y="3048"/>
            <a:ext cx="1330232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7398" y="3048"/>
            <a:ext cx="1330035" cy="1714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0337" y="3048"/>
            <a:ext cx="1464937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46808" y="2110056"/>
            <a:ext cx="1458666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2896" y="3048"/>
            <a:ext cx="1453734" cy="17145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2446" y="4684129"/>
            <a:ext cx="1330035" cy="17145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0648" y="4459660"/>
            <a:ext cx="1330232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7800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6"/>
          <p:cNvSpPr txBox="1">
            <a:spLocks/>
          </p:cNvSpPr>
          <p:nvPr/>
        </p:nvSpPr>
        <p:spPr>
          <a:xfrm>
            <a:off x="5589175" y="341330"/>
            <a:ext cx="5142993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.  .  </a:t>
            </a:r>
            <a:endParaRPr lang="cs-CZ" sz="9600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4439" y="3143207"/>
            <a:ext cx="1380991" cy="17145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61283" y="2378895"/>
            <a:ext cx="1399388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3572" y="2436094"/>
            <a:ext cx="1399693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1831" y="0"/>
            <a:ext cx="148429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57" y="3048"/>
            <a:ext cx="1330232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7398" y="3048"/>
            <a:ext cx="1330035" cy="1714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0337" y="3048"/>
            <a:ext cx="1464937" cy="1714500"/>
          </a:xfrm>
          <a:prstGeom prst="rect">
            <a:avLst/>
          </a:prstGeom>
        </p:spPr>
      </p:pic>
      <p:pic>
        <p:nvPicPr>
          <p:cNvPr id="12" name="Obrázek 1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0965" y="4652560"/>
            <a:ext cx="1458666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2896" y="3048"/>
            <a:ext cx="1453734" cy="17145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7274" y="4677156"/>
            <a:ext cx="1330035" cy="17145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4720" y="4190046"/>
            <a:ext cx="1330232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500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6"/>
          <p:cNvSpPr txBox="1">
            <a:spLocks/>
          </p:cNvSpPr>
          <p:nvPr/>
        </p:nvSpPr>
        <p:spPr>
          <a:xfrm>
            <a:off x="6728164" y="341330"/>
            <a:ext cx="5142993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.  </a:t>
            </a:r>
            <a:endParaRPr lang="cs-CZ" sz="9600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45067" y="2613818"/>
            <a:ext cx="1380991" cy="17145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8218" y="4047274"/>
            <a:ext cx="1399388" cy="1714500"/>
          </a:xfrm>
          <a:prstGeom prst="rect">
            <a:avLst/>
          </a:prstGeom>
        </p:spPr>
      </p:pic>
      <p:pic>
        <p:nvPicPr>
          <p:cNvPr id="6" name="Obrázek 5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39138" y="4543620"/>
            <a:ext cx="1399693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1831" y="0"/>
            <a:ext cx="148429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57" y="3048"/>
            <a:ext cx="1330232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7398" y="3048"/>
            <a:ext cx="1330035" cy="1714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0337" y="3048"/>
            <a:ext cx="1464937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3625" y="0"/>
            <a:ext cx="1458666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2896" y="3048"/>
            <a:ext cx="1453734" cy="17145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8416" y="4328318"/>
            <a:ext cx="1330035" cy="17145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36716" y="2829120"/>
            <a:ext cx="1330232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5467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6"/>
          <p:cNvSpPr txBox="1">
            <a:spLocks/>
          </p:cNvSpPr>
          <p:nvPr/>
        </p:nvSpPr>
        <p:spPr>
          <a:xfrm>
            <a:off x="8123826" y="341330"/>
            <a:ext cx="5142993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</a:t>
            </a:r>
            <a:endParaRPr lang="cs-CZ" sz="9600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3398" y="4304600"/>
            <a:ext cx="1380991" cy="1714500"/>
          </a:xfrm>
          <a:prstGeom prst="rect">
            <a:avLst/>
          </a:prstGeom>
        </p:spPr>
      </p:pic>
      <p:pic>
        <p:nvPicPr>
          <p:cNvPr id="4" name="Obrázek 3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74745" y="4538250"/>
            <a:ext cx="1399388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37198" y="0"/>
            <a:ext cx="1399693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1831" y="0"/>
            <a:ext cx="148429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57" y="3048"/>
            <a:ext cx="1330232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7398" y="3048"/>
            <a:ext cx="1330035" cy="1714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0337" y="3048"/>
            <a:ext cx="1464937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3625" y="0"/>
            <a:ext cx="1458666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2896" y="3048"/>
            <a:ext cx="1453734" cy="17145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1644" y="2404614"/>
            <a:ext cx="1330035" cy="17145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37198" y="3219053"/>
            <a:ext cx="1330232" cy="17145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1609" y="3328074"/>
            <a:ext cx="1399693" cy="17145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84759" y="4538250"/>
            <a:ext cx="148429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8203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6"/>
          <p:cNvSpPr txBox="1">
            <a:spLocks/>
          </p:cNvSpPr>
          <p:nvPr/>
        </p:nvSpPr>
        <p:spPr>
          <a:xfrm>
            <a:off x="8556960" y="341330"/>
            <a:ext cx="5142993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 .  </a:t>
            </a:r>
            <a:endParaRPr lang="cs-CZ" sz="9600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9054" y="35132"/>
            <a:ext cx="2170458" cy="365123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75794" y="0"/>
            <a:ext cx="1399388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37198" y="0"/>
            <a:ext cx="1399693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1831" y="0"/>
            <a:ext cx="148429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57" y="3048"/>
            <a:ext cx="1330232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7398" y="3048"/>
            <a:ext cx="1330035" cy="1714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0337" y="3048"/>
            <a:ext cx="1464937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3625" y="0"/>
            <a:ext cx="1458666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2896" y="3048"/>
            <a:ext cx="1453734" cy="17145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5571" y="3145428"/>
            <a:ext cx="1330035" cy="17145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16504" y="2668699"/>
            <a:ext cx="1330232" cy="17145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5976" y="4807834"/>
            <a:ext cx="1330035" cy="17145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6465" y="3093334"/>
            <a:ext cx="1484295" cy="17145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5044" y="4859928"/>
            <a:ext cx="1380991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13200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81481E-6 L 0.3905 -0.70486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18" y="-35255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27886" y="377371"/>
            <a:ext cx="3028497" cy="30098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4214" y="2652779"/>
            <a:ext cx="1714500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29777" y="3387235"/>
            <a:ext cx="1714500" cy="1714500"/>
          </a:xfrm>
          <a:prstGeom prst="rect">
            <a:avLst/>
          </a:prstGeom>
        </p:spPr>
      </p:pic>
      <p:pic>
        <p:nvPicPr>
          <p:cNvPr id="9" name="Obrázek 8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3550" y="4597043"/>
            <a:ext cx="1714500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3658" y="4796028"/>
            <a:ext cx="1714500" cy="1714500"/>
          </a:xfrm>
          <a:prstGeom prst="rect">
            <a:avLst/>
          </a:prstGeom>
        </p:spPr>
      </p:pic>
      <p:sp>
        <p:nvSpPr>
          <p:cNvPr id="11" name="Nadpis 6"/>
          <p:cNvSpPr txBox="1">
            <a:spLocks/>
          </p:cNvSpPr>
          <p:nvPr/>
        </p:nvSpPr>
        <p:spPr>
          <a:xfrm>
            <a:off x="2540908" y="341330"/>
            <a:ext cx="5142993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.  .  .  .    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3828761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27886" y="377371"/>
            <a:ext cx="3028497" cy="30098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42087" y="2918963"/>
            <a:ext cx="1714500" cy="1714500"/>
          </a:xfrm>
          <a:prstGeom prst="rect">
            <a:avLst/>
          </a:prstGeom>
        </p:spPr>
      </p:pic>
      <p:pic>
        <p:nvPicPr>
          <p:cNvPr id="8" name="Obrázek 7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73251" y="4478098"/>
            <a:ext cx="1714500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3591" y="203483"/>
            <a:ext cx="1714500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74397" y="2529985"/>
            <a:ext cx="1714500" cy="1714500"/>
          </a:xfrm>
          <a:prstGeom prst="rect">
            <a:avLst/>
          </a:prstGeom>
        </p:spPr>
      </p:pic>
      <p:sp>
        <p:nvSpPr>
          <p:cNvPr id="12" name="Nadpis 6"/>
          <p:cNvSpPr txBox="1">
            <a:spLocks/>
          </p:cNvSpPr>
          <p:nvPr/>
        </p:nvSpPr>
        <p:spPr>
          <a:xfrm>
            <a:off x="2540908" y="341330"/>
            <a:ext cx="5142993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   .  .  .    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3541539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27886" y="377371"/>
            <a:ext cx="3028497" cy="30098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7071" y="4155599"/>
            <a:ext cx="1714500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2834" y="203483"/>
            <a:ext cx="1714500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3591" y="203483"/>
            <a:ext cx="1714500" cy="1714500"/>
          </a:xfrm>
          <a:prstGeom prst="rect">
            <a:avLst/>
          </a:prstGeom>
        </p:spPr>
      </p:pic>
      <p:pic>
        <p:nvPicPr>
          <p:cNvPr id="10" name="Obrázek 9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81548" y="3678522"/>
            <a:ext cx="1714500" cy="1714500"/>
          </a:xfrm>
          <a:prstGeom prst="rect">
            <a:avLst/>
          </a:prstGeom>
        </p:spPr>
      </p:pic>
      <p:sp>
        <p:nvSpPr>
          <p:cNvPr id="12" name="Nadpis 6"/>
          <p:cNvSpPr txBox="1">
            <a:spLocks/>
          </p:cNvSpPr>
          <p:nvPr/>
        </p:nvSpPr>
        <p:spPr>
          <a:xfrm>
            <a:off x="3343008" y="341330"/>
            <a:ext cx="5142993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      .  .    </a:t>
            </a:r>
            <a:endParaRPr lang="cs-CZ" sz="96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9115" y="3033306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3062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27886" y="377371"/>
            <a:ext cx="3028497" cy="30098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40562" y="4558384"/>
            <a:ext cx="1714500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2834" y="203483"/>
            <a:ext cx="1714500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3591" y="203483"/>
            <a:ext cx="1714500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2077" y="203483"/>
            <a:ext cx="1714500" cy="1714500"/>
          </a:xfrm>
          <a:prstGeom prst="rect">
            <a:avLst/>
          </a:prstGeom>
        </p:spPr>
      </p:pic>
      <p:sp>
        <p:nvSpPr>
          <p:cNvPr id="12" name="Nadpis 6"/>
          <p:cNvSpPr txBox="1">
            <a:spLocks/>
          </p:cNvSpPr>
          <p:nvPr/>
        </p:nvSpPr>
        <p:spPr>
          <a:xfrm>
            <a:off x="6381229" y="341330"/>
            <a:ext cx="3318667" cy="18526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/>
              <a:t>  .    </a:t>
            </a:r>
            <a:endParaRPr lang="cs-CZ" sz="96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2839" y="3387235"/>
            <a:ext cx="1714500" cy="1714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5709" y="3701134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8134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3.33333E-6 L -0.12435 -0.6335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24" y="-3169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Č A R O D Ě J</a:t>
            </a:r>
            <a:endParaRPr lang="cs-CZ" sz="9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80229" y="3004457"/>
            <a:ext cx="12482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925292" y="3775831"/>
            <a:ext cx="10410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202057" y="3933371"/>
            <a:ext cx="93166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</a:t>
            </a:r>
            <a:endParaRPr lang="cs-CZ" sz="9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83705" y="2054237"/>
            <a:ext cx="5950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002060"/>
                </a:solidFill>
              </a:rPr>
              <a:t>O</a:t>
            </a:r>
            <a:endParaRPr lang="cs-CZ" sz="96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28343" y="2206171"/>
            <a:ext cx="1117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solidFill>
                  <a:srgbClr val="FFC000"/>
                </a:solidFill>
              </a:rPr>
              <a:t>D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459056" y="4151086"/>
            <a:ext cx="8451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Ě</a:t>
            </a:r>
            <a:endParaRPr lang="cs-CZ" sz="9600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9511" y="4454827"/>
            <a:ext cx="77777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70C0"/>
                </a:solidFill>
              </a:rPr>
              <a:t>J</a:t>
            </a:r>
            <a:endParaRPr lang="cs-CZ" sz="9600" dirty="0">
              <a:solidFill>
                <a:srgbClr val="0070C0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10800" y="482851"/>
            <a:ext cx="1647271" cy="2767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80613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6608" y="325425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/>
              <a:t>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68281" y="325425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/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59954" y="325425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/>
              <a:t>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151627" y="325425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/>
          <a:p>
            <a:pPr algn="ctr"/>
            <a:r>
              <a:rPr lang="cs-CZ" sz="9600" dirty="0" smtClean="0"/>
              <a:t>O</a:t>
            </a:r>
            <a:endParaRPr lang="cs-CZ" sz="9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43300" y="325425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/>
              <a:t>D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334973" y="321606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/>
              <a:t>Ě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9926646" y="321606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/>
              <a:t>J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76608" y="1936994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68281" y="1936994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59954" y="1936994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51627" y="1936994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/>
          <a:p>
            <a:pPr algn="ctr"/>
            <a:r>
              <a:rPr lang="cs-CZ" sz="9600" dirty="0" smtClean="0"/>
              <a:t>K</a:t>
            </a:r>
            <a:endParaRPr lang="cs-CZ" sz="9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6608" y="3569086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68281" y="3569086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59954" y="3569086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51627" y="3569086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/>
          <a:p>
            <a:pPr algn="ctr"/>
            <a:r>
              <a:rPr lang="cs-CZ" sz="9600" dirty="0" smtClean="0"/>
              <a:t>N</a:t>
            </a:r>
            <a:endParaRPr lang="cs-CZ" sz="9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43300" y="3569086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/>
              <a:t>C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334973" y="3565267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926646" y="3565267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6608" y="5111311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68281" y="5111311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59954" y="5111311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51627" y="5111311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/>
          <a:p>
            <a:pPr algn="ctr"/>
            <a:endParaRPr lang="cs-CZ" sz="9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743300" y="5111311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334973" y="5107492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926646" y="5107492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743300" y="1929074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334973" y="1925255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9926646" y="1925255"/>
            <a:ext cx="1440000" cy="144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9600"/>
            </a:lvl1pPr>
          </a:lstStyle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6891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620669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42813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662572"/>
            <a:ext cx="9509760" cy="1198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(kartičky s písmenky)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poznávají obrázky a poté hledají správná písmenka do názvu pohádkové postavy (princezna, drak). Na posledním snímku spojují pomocí nástroje prezentace „pero“ stejná písmenka ve slově „čaroděj“.</a:t>
            </a:r>
          </a:p>
          <a:p>
            <a:r>
              <a:rPr lang="cs-CZ" dirty="0" smtClean="0"/>
              <a:t>Kartičky s písmenky mohou děti použít k vyskládání slov na stůl nebo na podlahu.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dvě pohádkové postavy – písmenko, které je v názvu na řadě, při dotyku prezentaci pošle na další </a:t>
            </a:r>
            <a:r>
              <a:rPr lang="cs-CZ" dirty="0" smtClean="0"/>
              <a:t>snímek. Špatné </a:t>
            </a:r>
            <a:r>
              <a:rPr lang="cs-CZ" dirty="0" smtClean="0"/>
              <a:t>písmenko se zahoupe a zesvětlá.</a:t>
            </a:r>
          </a:p>
          <a:p>
            <a:r>
              <a:rPr lang="cs-CZ" dirty="0" smtClean="0"/>
              <a:t>Snímek s čarodějem je bez animací – děti využijí nástroj prezentace „pero“ k propojení stejných písmenek.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rozlišování obrazných znaků a symbolů, grafické vyjadřování</a:t>
            </a:r>
          </a:p>
          <a:p>
            <a:r>
              <a:rPr lang="cs-CZ" dirty="0" smtClean="0"/>
              <a:t>Dosažené konkretizované výstupy – </a:t>
            </a:r>
            <a:r>
              <a:rPr lang="cs-CZ" dirty="0"/>
              <a:t>rozpoznat grafické znaky (písmena)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372</Words>
  <Application>Microsoft Office PowerPoint</Application>
  <PresentationFormat>Vlastní</PresentationFormat>
  <Paragraphs>90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Sheer Green 16x9</vt:lpstr>
      <vt:lpstr>Pohádkové postavy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Č A R O D Ě J</vt:lpstr>
      <vt:lpstr>Snímek 16</vt:lpstr>
      <vt:lpstr>Použitý zdroj obrázků</vt:lpstr>
      <vt:lpstr>Metodický postup</vt:lpstr>
      <vt:lpstr>Práce s interaktivním výukovým materiálem</vt:lpstr>
      <vt:lpstr>Prvky polytechnické výchovy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2015-06-27T18:07:56Z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