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6" r:id="rId4"/>
    <p:sldId id="295" r:id="rId5"/>
    <p:sldId id="296" r:id="rId6"/>
    <p:sldId id="297" r:id="rId7"/>
    <p:sldId id="291" r:id="rId8"/>
    <p:sldId id="292" r:id="rId9"/>
    <p:sldId id="293" r:id="rId10"/>
    <p:sldId id="294" r:id="rId11"/>
    <p:sldId id="298" r:id="rId12"/>
    <p:sldId id="275" r:id="rId13"/>
    <p:sldId id="276" r:id="rId14"/>
    <p:sldId id="277" r:id="rId15"/>
    <p:sldId id="278" r:id="rId16"/>
    <p:sldId id="290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6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Stavíme hrady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9" name="Obrázek 5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671257" cy="5003443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267975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05420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587247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90725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203321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271195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17227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606565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90725" y="369623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941532">
            <a:off x="3619164" y="2602083"/>
            <a:ext cx="2679420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98202">
            <a:off x="454565" y="2686080"/>
            <a:ext cx="2679420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621915">
            <a:off x="294686" y="1152048"/>
            <a:ext cx="2403442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377593">
            <a:off x="3997546" y="1042174"/>
            <a:ext cx="2386152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1958073" y="1356336"/>
            <a:ext cx="2626566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054111" y="216955"/>
            <a:ext cx="236365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1911742" y="3677851"/>
            <a:ext cx="2847771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7" t="15699" r="1666" b="6666"/>
          <a:stretch/>
        </p:blipFill>
        <p:spPr>
          <a:xfrm>
            <a:off x="9902" y="0"/>
            <a:ext cx="6585152" cy="5151549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0462" y="86729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1206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2309" y="8864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62174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37742" y="8834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13310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25890" y="340909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1844" y="337104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34073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247270" y="3026129"/>
            <a:ext cx="2222199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78139">
            <a:off x="-657055" y="2872192"/>
            <a:ext cx="2174926" cy="57360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-8087" y="962152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196721">
            <a:off x="948951" y="1018608"/>
            <a:ext cx="2048636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8707">
            <a:off x="207810" y="2070432"/>
            <a:ext cx="2360956" cy="7389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79160" y="3834764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3">
            <a:off x="100808" y="3762850"/>
            <a:ext cx="2507216" cy="70227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422194" y="33779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88467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58709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114894" y="85410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87914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7858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69095" y="226068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24710" y="2260686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83958" y="391079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216975" y="3073130"/>
            <a:ext cx="2222199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5085612" y="3134293"/>
            <a:ext cx="2222199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3904102" y="1261413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593726">
            <a:off x="4847132" y="1215083"/>
            <a:ext cx="2048636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547970" y="1060295"/>
            <a:ext cx="1504335" cy="1356852"/>
          </a:xfrm>
          <a:prstGeom prst="rect">
            <a:avLst/>
          </a:prstGeom>
          <a:ln w="76200">
            <a:noFill/>
          </a:ln>
        </p:spPr>
      </p:pic>
    </p:spTree>
    <p:extLst>
      <p:ext uri="{BB962C8B-B14F-4D97-AF65-F5344CB8AC3E}">
        <p14:creationId xmlns:p14="http://schemas.microsoft.com/office/powerpoint/2010/main" xmlns="" val="2898260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8648" y="0"/>
            <a:ext cx="6708248" cy="5031186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0462" y="86729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1206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2309" y="8864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62174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37742" y="8834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13310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25890" y="340909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1844" y="337104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34073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387846" y="3166703"/>
            <a:ext cx="1941048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78139">
            <a:off x="-599070" y="3238783"/>
            <a:ext cx="1940539" cy="57360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325930">
            <a:off x="35074" y="1680722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769549">
            <a:off x="1065598" y="1723766"/>
            <a:ext cx="1643992" cy="48686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8707">
            <a:off x="266095" y="2501233"/>
            <a:ext cx="2360956" cy="7389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94782" y="3954174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3">
            <a:off x="100029" y="3879969"/>
            <a:ext cx="2507216" cy="70227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422194" y="33779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88467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58709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114894" y="85410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87914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7858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453449" y="2600659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58148" y="2671046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383958" y="391079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428744" y="3359798"/>
            <a:ext cx="170865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5326752" y="3375431"/>
            <a:ext cx="173992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3935471" y="1874123"/>
            <a:ext cx="172384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045656">
            <a:off x="4910765" y="1750817"/>
            <a:ext cx="1782552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518099" y="1784442"/>
            <a:ext cx="1262081" cy="1138348"/>
          </a:xfrm>
          <a:prstGeom prst="rect">
            <a:avLst/>
          </a:prstGeom>
          <a:ln w="76200">
            <a:noFill/>
          </a:ln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83257">
            <a:off x="2854037" y="901547"/>
            <a:ext cx="1489972" cy="514898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235542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337" r="5138"/>
          <a:stretch/>
        </p:blipFill>
        <p:spPr>
          <a:xfrm>
            <a:off x="36245" y="74359"/>
            <a:ext cx="6472446" cy="4741758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0462" y="86729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1206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2309" y="8864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62174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37742" y="8834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13310" y="87254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425890" y="340909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1844" y="337104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34073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79928">
            <a:off x="1475867" y="2888352"/>
            <a:ext cx="1588336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78139">
            <a:off x="-352017" y="3023904"/>
            <a:ext cx="1506593" cy="57360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325930">
            <a:off x="19556" y="1519477"/>
            <a:ext cx="194869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852723">
            <a:off x="1095052" y="1474886"/>
            <a:ext cx="1643992" cy="5825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8707">
            <a:off x="250884" y="2293118"/>
            <a:ext cx="2360956" cy="7389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109694" y="3601756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3">
            <a:off x="85311" y="3569149"/>
            <a:ext cx="2507216" cy="70227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422194" y="33779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88467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758709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114894" y="85410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87914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97858" y="334587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2364175" y="2451892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136866" y="2495175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10249">
            <a:off x="4058795" y="3705849"/>
            <a:ext cx="2003894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310759" y="3126290"/>
            <a:ext cx="170865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5061238" y="3187057"/>
            <a:ext cx="1739920" cy="62395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77295">
            <a:off x="3863027" y="1709017"/>
            <a:ext cx="1723849" cy="57295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045656">
            <a:off x="4686736" y="1649495"/>
            <a:ext cx="1782552" cy="60670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83257">
            <a:off x="2237333" y="914528"/>
            <a:ext cx="1489972" cy="514898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548295" y="1581312"/>
            <a:ext cx="1262081" cy="1138348"/>
          </a:xfrm>
          <a:prstGeom prst="rect">
            <a:avLst/>
          </a:prstGeom>
          <a:ln w="76200">
            <a:noFill/>
          </a:ln>
        </p:spPr>
      </p:pic>
    </p:spTree>
    <p:extLst>
      <p:ext uri="{BB962C8B-B14F-4D97-AF65-F5344CB8AC3E}">
        <p14:creationId xmlns:p14="http://schemas.microsoft.com/office/powerpoint/2010/main" xmlns="" val="2479549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62" y="9660"/>
            <a:ext cx="6426556" cy="4819917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216129" y="366331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251342" y="89871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717368" y="89871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66678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17227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673243" y="89871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17227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606565" y="367047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90725" y="369623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941532">
            <a:off x="3495670" y="2765804"/>
            <a:ext cx="2323695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98202">
            <a:off x="830648" y="2756432"/>
            <a:ext cx="2355471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553346">
            <a:off x="1501252" y="910322"/>
            <a:ext cx="1924697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783385">
            <a:off x="2953163" y="833752"/>
            <a:ext cx="1941021" cy="70666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148297" y="1848065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148297" y="3575441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291201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41" y="46051"/>
            <a:ext cx="6231244" cy="4673433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681487" y="352785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73214" y="8655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170525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82565" y="348686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91321" y="84943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381444" y="8882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481962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622197" y="87100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038163" y="353799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2320838" y="2581758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51016">
            <a:off x="-141376" y="2611123"/>
            <a:ext cx="2122106" cy="63664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553346">
            <a:off x="715231" y="939770"/>
            <a:ext cx="1682365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483445">
            <a:off x="2047023" y="921603"/>
            <a:ext cx="1665614" cy="65478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1010930" y="1643871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919677" y="3319889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561213">
            <a:off x="4275121" y="2565745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769547">
            <a:off x="3679093" y="2618944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010599">
            <a:off x="3144732" y="2664078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3572541" y="2789105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3525856" y="2161651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29134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29768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472300" y="2137320"/>
            <a:ext cx="1504335" cy="1356852"/>
          </a:xfrm>
          <a:prstGeom prst="rect">
            <a:avLst/>
          </a:prstGeom>
          <a:ln w="76200">
            <a:noFill/>
          </a:ln>
        </p:spPr>
      </p:pic>
    </p:spTree>
    <p:extLst>
      <p:ext uri="{BB962C8B-B14F-4D97-AF65-F5344CB8AC3E}">
        <p14:creationId xmlns:p14="http://schemas.microsoft.com/office/powerpoint/2010/main" xmlns="" val="2304832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53" t="7742" r="6506" b="9892"/>
          <a:stretch/>
        </p:blipFill>
        <p:spPr>
          <a:xfrm>
            <a:off x="14009" y="-13452"/>
            <a:ext cx="6644636" cy="4678117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52171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73214" y="8655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170525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95205" y="3543389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91321" y="84943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381444" y="8882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354622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622197" y="87100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768547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4755326" y="2927478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51016">
            <a:off x="2293113" y="2721052"/>
            <a:ext cx="2122106" cy="63664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553346">
            <a:off x="2941213" y="935212"/>
            <a:ext cx="1869688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851184">
            <a:off x="4287317" y="1047808"/>
            <a:ext cx="2055398" cy="65478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0919">
            <a:off x="3566800" y="1855090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49381">
            <a:off x="3365650" y="3516272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1282">
            <a:off x="1482279" y="2635270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16369">
            <a:off x="796855" y="2578160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264457" y="2502446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99960" y="2887386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62985" y="2163569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29134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829768" y="350949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3902721" y="2360950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-366832" y="2502445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48469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8" t="13120" r="4569" b="17418"/>
          <a:stretch/>
        </p:blipFill>
        <p:spPr>
          <a:xfrm>
            <a:off x="10425" y="-18254"/>
            <a:ext cx="6731390" cy="4670746"/>
          </a:xfrm>
          <a:prstGeom prst="rect">
            <a:avLst/>
          </a:prstGeom>
        </p:spPr>
      </p:pic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52384" y="325622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72234" y="86518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986995" y="326130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933985" y="874641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43470" y="325065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38083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61298" y="32596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502215" y="2591875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27139">
            <a:off x="1615333" y="2499913"/>
            <a:ext cx="2122106" cy="63664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228469">
            <a:off x="2085605" y="745967"/>
            <a:ext cx="1869688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224216">
            <a:off x="3311124" y="767452"/>
            <a:ext cx="1757135" cy="65478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350919">
            <a:off x="2476544" y="1545113"/>
            <a:ext cx="2237409" cy="68663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249381">
            <a:off x="2379681" y="3247796"/>
            <a:ext cx="239510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1282">
            <a:off x="980228" y="2446024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16369">
            <a:off x="443586" y="2386826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-2193" y="2367766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84605" y="2653934"/>
            <a:ext cx="2113594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398715" y="1974323"/>
            <a:ext cx="2092698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860046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478232" y="8920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928526" y="2163004"/>
            <a:ext cx="1380032" cy="1244736"/>
          </a:xfrm>
          <a:prstGeom prst="rect">
            <a:avLst/>
          </a:prstGeom>
          <a:ln w="76200">
            <a:noFill/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706470">
            <a:off x="-558442" y="2367767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901920" y="328119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8169258" y="472190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504352" y="328119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645849" y="326251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56158" y="325968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4967450" y="2651261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5963764">
            <a:off x="4487701" y="2651260"/>
            <a:ext cx="2143702" cy="65192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4118159" y="2681986"/>
            <a:ext cx="2045079" cy="59047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4759437" y="3008909"/>
            <a:ext cx="1975138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4872543" y="2205724"/>
            <a:ext cx="1756101" cy="79766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20558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5545" y="-40558"/>
            <a:ext cx="6814076" cy="4762460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49" name="Obdélník 48"/>
          <p:cNvSpPr/>
          <p:nvPr/>
        </p:nvSpPr>
        <p:spPr>
          <a:xfrm>
            <a:off x="2975020" y="4829577"/>
            <a:ext cx="6233374" cy="16742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925059" y="0"/>
            <a:ext cx="3266941" cy="1403797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49661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86668" y="325563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67848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572234" y="865180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623674" y="3275719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862885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933985" y="874641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8032588" y="327993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7338083" y="868763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2" name="Obrázek 7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795899" y="329089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3" name="Obrázek 7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3664584" y="2489522"/>
            <a:ext cx="1737873" cy="52616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4" name="Obrázek 7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27139">
            <a:off x="1644676" y="2322905"/>
            <a:ext cx="1852537" cy="55577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5" name="Obrázek 7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8679327">
            <a:off x="2342985" y="1096645"/>
            <a:ext cx="1381466" cy="61768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6" name="Obrázek 7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3549662">
            <a:off x="3309753" y="1224154"/>
            <a:ext cx="1592337" cy="52166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7" name="Obrázek 7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2550553" y="1809178"/>
            <a:ext cx="2237409" cy="52727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9" name="Obrázek 78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2792">
            <a:off x="2324703" y="3129418"/>
            <a:ext cx="2395104" cy="498692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1282">
            <a:off x="1140363" y="2510784"/>
            <a:ext cx="1562633" cy="41556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616369">
            <a:off x="600806" y="2463864"/>
            <a:ext cx="1625726" cy="49440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449156">
            <a:off x="155210" y="2497645"/>
            <a:ext cx="1542508" cy="445364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-12626" y="2741776"/>
            <a:ext cx="2395104" cy="61440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-12626" y="2373154"/>
            <a:ext cx="2395104" cy="476863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426080" y="843931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6174149" y="331244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6806504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8682952" y="532406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10496380" y="5293214"/>
            <a:ext cx="1504335" cy="1356852"/>
          </a:xfrm>
          <a:prstGeom prst="rect">
            <a:avLst/>
          </a:prstGeom>
          <a:ln w="76200">
            <a:noFill/>
          </a:ln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661" b="74935" l="24023" r="4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69" t="44984" r="52689" b="25982"/>
          <a:stretch/>
        </p:blipFill>
        <p:spPr>
          <a:xfrm>
            <a:off x="2869530" y="2079555"/>
            <a:ext cx="1326654" cy="1196591"/>
          </a:xfrm>
          <a:prstGeom prst="rect">
            <a:avLst/>
          </a:prstGeom>
          <a:ln w="76200">
            <a:noFill/>
          </a:ln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373330">
            <a:off x="-434774" y="2516533"/>
            <a:ext cx="1567198" cy="44313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10478232" y="3312448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5400000">
            <a:off x="9799325" y="81759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>
            <a:off x="8263141" y="4798304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244127" y="3290896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200000">
            <a:off x="9860046" y="3273962"/>
            <a:ext cx="2343956" cy="618186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6548507">
            <a:off x="4984256" y="1150363"/>
            <a:ext cx="1403692" cy="493319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7817734">
            <a:off x="5481706" y="1397991"/>
            <a:ext cx="1418517" cy="465427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4593372">
            <a:off x="4281471" y="1207173"/>
            <a:ext cx="1464897" cy="52012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5400000">
            <a:off x="4648374" y="2600049"/>
            <a:ext cx="1768669" cy="589035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59" b="15690" l="33154" r="6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53" t="4697" r="33012" b="82947"/>
          <a:stretch/>
        </p:blipFill>
        <p:spPr>
          <a:xfrm rot="10800000">
            <a:off x="45573" y="1967947"/>
            <a:ext cx="2005625" cy="443130"/>
          </a:xfrm>
          <a:prstGeom prst="rect">
            <a:avLst/>
          </a:prstGeom>
          <a:ln w="76200"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2054236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zleva doprava používat správný počet a druh kostiček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znaků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mají na snímku předlohu hradu, který mají v skutečnosti postavit z kostek. Na </a:t>
            </a:r>
            <a:r>
              <a:rPr lang="cs-CZ" dirty="0" smtClean="0"/>
              <a:t>DUM </a:t>
            </a:r>
            <a:r>
              <a:rPr lang="cs-CZ" dirty="0" smtClean="0"/>
              <a:t>vybírají zprava doleva shodný počet a tvar kostek, které ke stavbě potřebují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ze stavebnicí provádí stejný úkol – tzn. </a:t>
            </a:r>
            <a:r>
              <a:rPr lang="cs-CZ" dirty="0" smtClean="0"/>
              <a:t>sestavují </a:t>
            </a:r>
            <a:r>
              <a:rPr lang="cs-CZ" dirty="0" smtClean="0"/>
              <a:t>hrady dle zobrazené předlohy.</a:t>
            </a:r>
          </a:p>
          <a:p>
            <a:r>
              <a:rPr lang="cs-CZ" dirty="0" smtClean="0"/>
              <a:t>Mohou tento hrad také zkusit zobrazit pomoci fixu a magnetické tabulky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 smtClean="0"/>
              <a:t>Porovnat </a:t>
            </a:r>
            <a:r>
              <a:rPr lang="cs-CZ" dirty="0"/>
              <a:t>a uspořádat předměty dle stanoveného pravidla </a:t>
            </a:r>
            <a:endParaRPr lang="cs-CZ" dirty="0" smtClean="0"/>
          </a:p>
          <a:p>
            <a:r>
              <a:rPr lang="cs-CZ" dirty="0"/>
              <a:t>Uplatňovat postřeh a rychlost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245</Words>
  <Application>Microsoft Office PowerPoint</Application>
  <PresentationFormat>Vlastní</PresentationFormat>
  <Paragraphs>53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Stavíme hrady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2015-06-27T17:50:05Z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