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73" r:id="rId4"/>
    <p:sldId id="282" r:id="rId5"/>
    <p:sldId id="283" r:id="rId6"/>
    <p:sldId id="284" r:id="rId7"/>
    <p:sldId id="275" r:id="rId8"/>
    <p:sldId id="276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73"/>
            <p14:sldId id="282"/>
            <p14:sldId id="283"/>
            <p14:sldId id="284"/>
          </p14:sldIdLst>
        </p14:section>
        <p14:section name="popisy" id="{4491A3A5-2D98-4803-9565-90AB9C3B3DA8}">
          <p14:sldIdLst>
            <p14:sldId id="275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08" y="-63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ZVÍŘATA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Kde které </a:t>
            </a:r>
            <a:r>
              <a:rPr lang="cs-CZ" b="1" dirty="0" smtClean="0"/>
              <a:t>potkám?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26" name="Picture 2" descr="Slovník, Dopisy, Další Informace, Čte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22838" y="1932905"/>
            <a:ext cx="5455800" cy="3866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0">
              <a:srgbClr val="92D05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KTERÁ ZVÍŘATA ŽIJÍ U NÁS  </a:t>
            </a:r>
            <a:br>
              <a:rPr lang="cs-CZ" dirty="0" smtClean="0"/>
            </a:br>
            <a:r>
              <a:rPr lang="cs-CZ" dirty="0" smtClean="0"/>
              <a:t>   VE VOLNÉ PŘÍRODĚ 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058" name="Picture 10" descr="Krajina, Kopec, Příroda, Obloha, Venkovní, Les, Lét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8903" y="1534503"/>
            <a:ext cx="3129047" cy="2077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Jelen, Běží, Pole, Příroda Zastřeli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65527" y="1306017"/>
            <a:ext cx="2875417" cy="2156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Zajíc, Zvíře, Dlouho Eared, Nager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98761" y="4026139"/>
            <a:ext cx="303847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Ježek, Zvíře, Jaro, Divoká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69478" y="1897886"/>
            <a:ext cx="256222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Andulka, Zelená, Zelený Pták, Zvířata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723" y="228950"/>
            <a:ext cx="212407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Poušť, Velbloud Jednohrbý, Zvířata, Příroda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0765" y="2127839"/>
            <a:ext cx="2531066" cy="189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464086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0.00763 L -0.5888 0.386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440" y="18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-1.85185E-6 L -0.35338 0.3516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669" y="175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2.96296E-6 L -0.42435 0.02014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224" y="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1000">
              <a:srgbClr val="00B050"/>
            </a:gs>
            <a:gs pos="100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KTERÁ </a:t>
            </a:r>
            <a:r>
              <a:rPr lang="cs-CZ" dirty="0" smtClean="0"/>
              <a:t>ZVÍŘATA MŮŽEME VIDĚT V ZOO 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2050" name="Picture 2" descr="Tygr, Tělo, Tráva, Zoo, Šelma, Kočk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92819" y="1201885"/>
            <a:ext cx="22860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lon, Indický Slon, Zvíře, Pachyderm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107069" y="4161345"/>
            <a:ext cx="25717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Dopis, O, Velké Písmeno, Abeceda, Abc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16182" y="1881506"/>
            <a:ext cx="917809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Dopis, O, Velké Písmeno, Abeceda, Abc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55965" y="1881506"/>
            <a:ext cx="89976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Dopis, Z, Velké Písmeno, Abeceda, Abc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613" y="1945556"/>
            <a:ext cx="1063569" cy="15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Gorila Horská, Gorila, Afrika, Opic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44777" y="2193277"/>
            <a:ext cx="256222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Zvíře, Kráva, Jíst, Pastvina, Pastva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0383" y="1761353"/>
            <a:ext cx="2379600" cy="15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Koťě, Kočka, Domácí Zvíře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824" r="23813"/>
          <a:stretch/>
        </p:blipFill>
        <p:spPr bwMode="auto">
          <a:xfrm>
            <a:off x="5664235" y="3445208"/>
            <a:ext cx="1331495" cy="1580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546725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0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2.59259E-6 L -0.56562 0.3085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281" y="15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-1.48148E-6 L -0.63203 0.40556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602" y="20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-2.96296E-6 L -0.44296 -0.10416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148" y="-5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0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67000"/>
              </a:schemeClr>
            </a:gs>
            <a:gs pos="35000">
              <a:schemeClr val="accent2">
                <a:lumMod val="97000"/>
                <a:lumOff val="3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KTERÁ ZVÍŘATA </a:t>
            </a:r>
            <a:r>
              <a:rPr lang="cs-CZ" dirty="0" smtClean="0"/>
              <a:t>MŮŽEME CHOVAT DOMA 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3074" name="Picture 2" descr="Domácí, Dům, Budova, Architektura, Okn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057" y="2244852"/>
            <a:ext cx="176212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Morče, Mořské Prase Dům, Sladký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20916" y="1790910"/>
            <a:ext cx="2168442" cy="1445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Angelfish, Ryby, Sladkovodní Ryb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00872" y="1523208"/>
            <a:ext cx="25717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Zlatý Retrívr, Pes, Dobré, Drahý, Zvíře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18262" y="4138950"/>
            <a:ext cx="22860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Medvěd, Medvěd Hnědý, Mladých, Toon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17970" y="2155347"/>
            <a:ext cx="13144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Bengalese Výr, Dravce, Pták, Sova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24860" y="3102102"/>
            <a:ext cx="113347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155552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4.81481E-6 L -0.3375 0.391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875" y="195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2.22222E-6 L -0.62044 0.26945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029" y="134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-2.22222E-6 L -0.49257 -0.04583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635" y="-2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3"/>
            <a:ext cx="9509760" cy="1334890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341120" y="281635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341120" y="4050793"/>
            <a:ext cx="9509760" cy="11460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Dotyková obrazovka, připojená k PC</a:t>
            </a:r>
          </a:p>
          <a:p>
            <a:r>
              <a:rPr lang="cs-CZ" smtClean="0"/>
              <a:t>Didaktický kufřík - KUMUČ (kartičky s obrázky zvířat, magnety + tabulka)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jednotlivých snímcích si s dětmi povídáme o zvířatech a o tom, kde žijí ve volné přírodě…</a:t>
            </a:r>
          </a:p>
          <a:p>
            <a:r>
              <a:rPr lang="cs-CZ" dirty="0" smtClean="0"/>
              <a:t>Podle stejného </a:t>
            </a:r>
            <a:r>
              <a:rPr lang="cs-CZ" dirty="0" smtClean="0"/>
              <a:t>kritéria, </a:t>
            </a:r>
            <a:r>
              <a:rPr lang="cs-CZ" dirty="0" smtClean="0"/>
              <a:t>jako je na jednotlivých </a:t>
            </a:r>
            <a:r>
              <a:rPr lang="cs-CZ" dirty="0" smtClean="0"/>
              <a:t>snímcích, </a:t>
            </a:r>
            <a:r>
              <a:rPr lang="cs-CZ" dirty="0" smtClean="0"/>
              <a:t>můžou děti třídit i obrázky zvířat, případně figurky zvířátek, které jsou dostupné v mateřské škole.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Snímek č</a:t>
            </a:r>
            <a:r>
              <a:rPr lang="cs-CZ" dirty="0" smtClean="0"/>
              <a:t>. 2 </a:t>
            </a:r>
            <a:r>
              <a:rPr lang="cs-CZ" dirty="0" smtClean="0"/>
              <a:t>– bez animací</a:t>
            </a:r>
          </a:p>
          <a:p>
            <a:r>
              <a:rPr lang="cs-CZ" dirty="0" smtClean="0"/>
              <a:t>Obrázky zvířat, které jsou správnou odpovědí na otázku, se po dotyku přesunou pod obrázek v levé části obrazovky. </a:t>
            </a:r>
          </a:p>
          <a:p>
            <a:r>
              <a:rPr lang="cs-CZ" dirty="0" smtClean="0"/>
              <a:t>Ostatní obrázky po dotyku zmizí.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psychika (psychologická)</a:t>
            </a:r>
          </a:p>
          <a:p>
            <a:r>
              <a:rPr lang="cs-CZ" dirty="0" smtClean="0"/>
              <a:t>Vzdělávací podoblast – Poznávací schopnosti – Základní matematické, početní a číselné pojmy a operace</a:t>
            </a:r>
          </a:p>
          <a:p>
            <a:r>
              <a:rPr lang="cs-CZ" dirty="0" smtClean="0"/>
              <a:t>Dosažené konkretizované výstupy – chápat jednoduché souvislosti; porovnat dle společných či rozdílných znaků; porovnat a uspořádat prvky dle stanoveného pravidla.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324</Words>
  <Application>Microsoft Office PowerPoint</Application>
  <PresentationFormat>Vlastní</PresentationFormat>
  <Paragraphs>44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ZVÍŘATA</vt:lpstr>
      <vt:lpstr>Snímek 2</vt:lpstr>
      <vt:lpstr>KTERÁ ZVÍŘATA ŽIJÍ U NÁS      VE VOLNÉ PŘÍRODĚ ?</vt:lpstr>
      <vt:lpstr>KTERÁ ZVÍŘATA MŮŽEME VIDĚT V ZOO ?</vt:lpstr>
      <vt:lpstr>KTERÁ ZVÍŘATA MŮŽEME CHOVAT DOMA ?</vt:lpstr>
      <vt:lpstr>Použitý zdroj obrázků</vt:lpstr>
      <vt:lpstr>Metodický postup</vt:lpstr>
      <vt:lpstr>Práce s interaktivním výukovým materiálem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2015-06-27T17:59:55Z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