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6" r:id="rId4"/>
    <p:sldId id="292" r:id="rId5"/>
    <p:sldId id="291" r:id="rId6"/>
    <p:sldId id="293" r:id="rId7"/>
    <p:sldId id="294" r:id="rId8"/>
    <p:sldId id="295" r:id="rId9"/>
    <p:sldId id="275" r:id="rId10"/>
    <p:sldId id="276" r:id="rId11"/>
    <p:sldId id="277" r:id="rId12"/>
    <p:sldId id="278" r:id="rId13"/>
    <p:sldId id="290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99"/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27.6.2015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27.6.2015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81116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Poznej tvar a počet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vál 1"/>
          <p:cNvSpPr/>
          <p:nvPr/>
        </p:nvSpPr>
        <p:spPr>
          <a:xfrm>
            <a:off x="1024899" y="1268025"/>
            <a:ext cx="1700011" cy="1700011"/>
          </a:xfrm>
          <a:prstGeom prst="ellipse">
            <a:avLst/>
          </a:prstGeom>
          <a:solidFill>
            <a:srgbClr val="FF3399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92824" y="2751513"/>
            <a:ext cx="1700011" cy="1700011"/>
          </a:xfrm>
          <a:prstGeom prst="ellipse">
            <a:avLst/>
          </a:prstGeom>
          <a:solidFill>
            <a:srgbClr val="FF3399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006790" y="272820"/>
            <a:ext cx="899570" cy="908386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999802" y="3951319"/>
            <a:ext cx="1700011" cy="1700011"/>
          </a:xfrm>
          <a:prstGeom prst="ellipse">
            <a:avLst/>
          </a:prstGeom>
          <a:solidFill>
            <a:srgbClr val="FF3399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688849" y="2435556"/>
            <a:ext cx="1700011" cy="1700011"/>
          </a:xfrm>
          <a:prstGeom prst="ellipse">
            <a:avLst/>
          </a:prstGeom>
          <a:solidFill>
            <a:srgbClr val="FF3399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282549" y="4129051"/>
            <a:ext cx="1700011" cy="1700011"/>
          </a:xfrm>
          <a:prstGeom prst="ellipse">
            <a:avLst/>
          </a:prstGeom>
          <a:solidFill>
            <a:srgbClr val="FF3399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701397" y="1090293"/>
            <a:ext cx="1700011" cy="1700011"/>
          </a:xfrm>
          <a:prstGeom prst="ellipse">
            <a:avLst/>
          </a:prstGeom>
          <a:solidFill>
            <a:srgbClr val="FF3399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070208" y="2279884"/>
            <a:ext cx="772733" cy="78561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7044450" y="3815858"/>
            <a:ext cx="824248" cy="787333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 rot="5400000">
            <a:off x="6571189" y="5587467"/>
            <a:ext cx="1738843" cy="73916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132554" y="2738759"/>
            <a:ext cx="1390918" cy="140141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8982638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305710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11628781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cxnSp>
        <p:nvCxnSpPr>
          <p:cNvPr id="16" name="Přímá spojnice 15"/>
          <p:cNvCxnSpPr/>
          <p:nvPr/>
        </p:nvCxnSpPr>
        <p:spPr>
          <a:xfrm flipH="1">
            <a:off x="6570359" y="0"/>
            <a:ext cx="30662" cy="685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8321102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9644174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0967246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8982638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0305710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11628781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8321102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9644174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0967246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8982638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0305710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11628781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8321102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9644174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967246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8982638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10305710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55" name="TextovéPole 54"/>
          <p:cNvSpPr txBox="1"/>
          <p:nvPr/>
        </p:nvSpPr>
        <p:spPr>
          <a:xfrm>
            <a:off x="11628781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8321102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9644174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0967246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cxnSp>
        <p:nvCxnSpPr>
          <p:cNvPr id="60" name="Přímá spojnice 59"/>
          <p:cNvCxnSpPr/>
          <p:nvPr/>
        </p:nvCxnSpPr>
        <p:spPr>
          <a:xfrm>
            <a:off x="6592047" y="1700011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6601021" y="3476908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6576492" y="4979056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0870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1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8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9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4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5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0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1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7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8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3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4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9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0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5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6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1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2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7" dur="2000" fill="hold"/>
                                        <p:tgtEl>
                                          <p:spTgt spid="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2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3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8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9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4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5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0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1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2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3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8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9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4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5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4" grpId="0" animBg="1"/>
      <p:bldP spid="12" grpId="0" animBg="1"/>
      <p:bldP spid="19" grpId="0"/>
      <p:bldP spid="21" grpId="0"/>
      <p:bldP spid="32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006790" y="272820"/>
            <a:ext cx="899570" cy="908386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070208" y="2279884"/>
            <a:ext cx="772733" cy="78561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7044450" y="3815858"/>
            <a:ext cx="824248" cy="787333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 rot="5400000">
            <a:off x="6571189" y="5587467"/>
            <a:ext cx="1738843" cy="73916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8982638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305710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11628781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cxnSp>
        <p:nvCxnSpPr>
          <p:cNvPr id="16" name="Přímá spojnice 15"/>
          <p:cNvCxnSpPr/>
          <p:nvPr/>
        </p:nvCxnSpPr>
        <p:spPr>
          <a:xfrm flipH="1">
            <a:off x="6570359" y="0"/>
            <a:ext cx="30662" cy="685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8321102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9644174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0967246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8982638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0305710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11628781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8321102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9644174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0967246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8982638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0305710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11628781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8321102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9644174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967246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8982638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10305710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55" name="TextovéPole 54"/>
          <p:cNvSpPr txBox="1"/>
          <p:nvPr/>
        </p:nvSpPr>
        <p:spPr>
          <a:xfrm>
            <a:off x="11628781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8321102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9644174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0967246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cxnSp>
        <p:nvCxnSpPr>
          <p:cNvPr id="60" name="Přímá spojnice 59"/>
          <p:cNvCxnSpPr/>
          <p:nvPr/>
        </p:nvCxnSpPr>
        <p:spPr>
          <a:xfrm>
            <a:off x="6592047" y="1700011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6601021" y="3476908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6576492" y="4979056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ovnoramenný trojúhelník 4"/>
          <p:cNvSpPr/>
          <p:nvPr/>
        </p:nvSpPr>
        <p:spPr>
          <a:xfrm>
            <a:off x="463639" y="3354390"/>
            <a:ext cx="5466871" cy="1017431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Rovnoramenný trojúhelník 58"/>
          <p:cNvSpPr/>
          <p:nvPr/>
        </p:nvSpPr>
        <p:spPr>
          <a:xfrm>
            <a:off x="811369" y="2303645"/>
            <a:ext cx="4816700" cy="1017431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Rovnoramenný trojúhelník 62"/>
          <p:cNvSpPr/>
          <p:nvPr/>
        </p:nvSpPr>
        <p:spPr>
          <a:xfrm>
            <a:off x="1059180" y="1262381"/>
            <a:ext cx="4275787" cy="1017431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Rovnoramenný trojúhelník 63"/>
          <p:cNvSpPr/>
          <p:nvPr/>
        </p:nvSpPr>
        <p:spPr>
          <a:xfrm>
            <a:off x="1632758" y="440829"/>
            <a:ext cx="3170909" cy="821552"/>
          </a:xfrm>
          <a:prstGeom prst="triangl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947149" y="4405135"/>
            <a:ext cx="499848" cy="21071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4203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1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8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9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4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5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0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1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2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3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8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9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4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5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0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1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2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3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8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9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4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5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0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1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2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3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8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9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4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9" dur="2000" fill="hold"/>
                                        <p:tgtEl>
                                          <p:spTgt spid="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4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5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4" grpId="0" animBg="1"/>
      <p:bldP spid="12" grpId="0" animBg="1"/>
      <p:bldP spid="19" grpId="0"/>
      <p:bldP spid="21" grpId="0"/>
      <p:bldP spid="32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006790" y="272820"/>
            <a:ext cx="899570" cy="908386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070208" y="2279884"/>
            <a:ext cx="772733" cy="78561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7044450" y="3815858"/>
            <a:ext cx="824248" cy="787333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 rot="5400000">
            <a:off x="6571189" y="5587467"/>
            <a:ext cx="1738843" cy="73916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8982638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305710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11628781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cxnSp>
        <p:nvCxnSpPr>
          <p:cNvPr id="16" name="Přímá spojnice 15"/>
          <p:cNvCxnSpPr/>
          <p:nvPr/>
        </p:nvCxnSpPr>
        <p:spPr>
          <a:xfrm flipH="1">
            <a:off x="6570359" y="0"/>
            <a:ext cx="30662" cy="685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8321102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9644174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0967246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8982638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0305710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11628781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8321102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9644174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0967246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8982638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0305710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11628781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8321102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9644174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967246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8982638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10305710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55" name="TextovéPole 54"/>
          <p:cNvSpPr txBox="1"/>
          <p:nvPr/>
        </p:nvSpPr>
        <p:spPr>
          <a:xfrm>
            <a:off x="11628781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8321102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9644174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0967246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cxnSp>
        <p:nvCxnSpPr>
          <p:cNvPr id="60" name="Přímá spojnice 59"/>
          <p:cNvCxnSpPr/>
          <p:nvPr/>
        </p:nvCxnSpPr>
        <p:spPr>
          <a:xfrm>
            <a:off x="6592047" y="1700011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6601021" y="3476908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6576492" y="4979056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1390918" y="3206839"/>
            <a:ext cx="3116688" cy="12106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1193524" y="4416747"/>
            <a:ext cx="1227993" cy="117613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446054" y="2214123"/>
            <a:ext cx="1030056" cy="9927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3645188" y="2439836"/>
            <a:ext cx="601429" cy="53614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1413810" y="2537288"/>
            <a:ext cx="293016" cy="6695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>
            <a:off x="3446902" y="1282410"/>
            <a:ext cx="1060704" cy="914400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ovnoramenný trojúhelník 21"/>
          <p:cNvSpPr/>
          <p:nvPr/>
        </p:nvSpPr>
        <p:spPr>
          <a:xfrm rot="16200000">
            <a:off x="601742" y="3649759"/>
            <a:ext cx="1223490" cy="337655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Rovnoramenný trojúhelník 62"/>
          <p:cNvSpPr/>
          <p:nvPr/>
        </p:nvSpPr>
        <p:spPr>
          <a:xfrm rot="5400000" flipH="1">
            <a:off x="4083679" y="3649759"/>
            <a:ext cx="1223490" cy="337655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vál 63"/>
          <p:cNvSpPr/>
          <p:nvPr/>
        </p:nvSpPr>
        <p:spPr>
          <a:xfrm>
            <a:off x="3525483" y="4429020"/>
            <a:ext cx="1227993" cy="117613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290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3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4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9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0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5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6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1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9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2000" fill="hold"/>
                                        <p:tgtEl>
                                          <p:spTgt spid="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9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0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5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6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2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3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8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9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4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5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0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1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4" grpId="0" animBg="1"/>
      <p:bldP spid="12" grpId="0" animBg="1"/>
      <p:bldP spid="19" grpId="0"/>
      <p:bldP spid="21" grpId="0"/>
      <p:bldP spid="32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006790" y="272820"/>
            <a:ext cx="899570" cy="908386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070208" y="2279884"/>
            <a:ext cx="772733" cy="78561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7044450" y="3815858"/>
            <a:ext cx="824248" cy="787333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 rot="5400000">
            <a:off x="6571189" y="5587467"/>
            <a:ext cx="1738843" cy="73916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8982638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305710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11628781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cxnSp>
        <p:nvCxnSpPr>
          <p:cNvPr id="16" name="Přímá spojnice 15"/>
          <p:cNvCxnSpPr/>
          <p:nvPr/>
        </p:nvCxnSpPr>
        <p:spPr>
          <a:xfrm flipH="1">
            <a:off x="6570359" y="0"/>
            <a:ext cx="30662" cy="685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8321102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9644174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0967246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8982638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0305710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11628781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8321102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9644174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0967246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8982638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0305710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11628781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8321102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9644174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967246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8982638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10305710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55" name="TextovéPole 54"/>
          <p:cNvSpPr txBox="1"/>
          <p:nvPr/>
        </p:nvSpPr>
        <p:spPr>
          <a:xfrm>
            <a:off x="11628781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8321102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9644174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0967246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cxnSp>
        <p:nvCxnSpPr>
          <p:cNvPr id="60" name="Přímá spojnice 59"/>
          <p:cNvCxnSpPr/>
          <p:nvPr/>
        </p:nvCxnSpPr>
        <p:spPr>
          <a:xfrm>
            <a:off x="6592047" y="1700011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6601021" y="3476908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6576492" y="4979056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2584856" y="760384"/>
            <a:ext cx="1180736" cy="108454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912445" y="1818639"/>
            <a:ext cx="555297" cy="193931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 rot="5400000">
            <a:off x="3577666" y="1694931"/>
            <a:ext cx="666984" cy="914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Rovnoramenný trojúhelník 58"/>
          <p:cNvSpPr/>
          <p:nvPr/>
        </p:nvSpPr>
        <p:spPr>
          <a:xfrm rot="16200000" flipH="1">
            <a:off x="2105798" y="1694931"/>
            <a:ext cx="666984" cy="914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Rovnoramenný trojúhelník 62"/>
          <p:cNvSpPr/>
          <p:nvPr/>
        </p:nvSpPr>
        <p:spPr>
          <a:xfrm rot="1115129" flipH="1">
            <a:off x="2155439" y="3716445"/>
            <a:ext cx="1060704" cy="1608231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Rovnoramenný trojúhelník 63"/>
          <p:cNvSpPr/>
          <p:nvPr/>
        </p:nvSpPr>
        <p:spPr>
          <a:xfrm rot="19957160" flipH="1">
            <a:off x="3319634" y="3642104"/>
            <a:ext cx="1060704" cy="1724735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Rovnoramenný trojúhelník 65"/>
          <p:cNvSpPr/>
          <p:nvPr/>
        </p:nvSpPr>
        <p:spPr>
          <a:xfrm rot="5400000">
            <a:off x="4290098" y="5166356"/>
            <a:ext cx="666984" cy="914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Rovnoramenný trojúhelník 66"/>
          <p:cNvSpPr/>
          <p:nvPr/>
        </p:nvSpPr>
        <p:spPr>
          <a:xfrm rot="16200000" flipH="1">
            <a:off x="1717666" y="5089116"/>
            <a:ext cx="666984" cy="914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 rot="1616938">
            <a:off x="1783980" y="2179697"/>
            <a:ext cx="332852" cy="8814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 rot="20576843">
            <a:off x="4142450" y="2218557"/>
            <a:ext cx="390007" cy="89773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 rot="18439098">
            <a:off x="2521506" y="442652"/>
            <a:ext cx="157464" cy="5677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>
            <a:off x="3113645" y="130884"/>
            <a:ext cx="166426" cy="64105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 rot="1616938">
            <a:off x="3576342" y="303484"/>
            <a:ext cx="125698" cy="5938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347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4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0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1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2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3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8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9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4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0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1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2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3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8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4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5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0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1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2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3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8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9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4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5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0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1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6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7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2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7" dur="2000" fill="hold"/>
                                        <p:tgtEl>
                                          <p:spTgt spid="5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2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3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4" grpId="0" animBg="1"/>
      <p:bldP spid="12" grpId="0" animBg="1"/>
      <p:bldP spid="19" grpId="0"/>
      <p:bldP spid="21" grpId="0"/>
      <p:bldP spid="32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006790" y="272820"/>
            <a:ext cx="899570" cy="908386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070208" y="2279884"/>
            <a:ext cx="772733" cy="78561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7044450" y="3815858"/>
            <a:ext cx="824248" cy="787333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 rot="5400000">
            <a:off x="6571189" y="5587467"/>
            <a:ext cx="1738843" cy="73916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8982638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305710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11628781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cxnSp>
        <p:nvCxnSpPr>
          <p:cNvPr id="16" name="Přímá spojnice 15"/>
          <p:cNvCxnSpPr/>
          <p:nvPr/>
        </p:nvCxnSpPr>
        <p:spPr>
          <a:xfrm flipH="1">
            <a:off x="6570359" y="0"/>
            <a:ext cx="30662" cy="685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8321102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9644174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0967246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8982638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0305710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11628781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8321102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9644174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0967246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8982638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0305710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11628781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8321102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9644174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967246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8982638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10305710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55" name="TextovéPole 54"/>
          <p:cNvSpPr txBox="1"/>
          <p:nvPr/>
        </p:nvSpPr>
        <p:spPr>
          <a:xfrm>
            <a:off x="11628781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8321102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9644174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0967246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cxnSp>
        <p:nvCxnSpPr>
          <p:cNvPr id="60" name="Přímá spojnice 59"/>
          <p:cNvCxnSpPr/>
          <p:nvPr/>
        </p:nvCxnSpPr>
        <p:spPr>
          <a:xfrm>
            <a:off x="6592047" y="1700011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6601021" y="3476908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6576492" y="4979056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1416676" y="3502666"/>
            <a:ext cx="4198513" cy="1584961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000777" y="2279884"/>
            <a:ext cx="1262130" cy="1197024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3018805" y="1326847"/>
            <a:ext cx="1223493" cy="940158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Rovnoramenný trojúhelník 62"/>
          <p:cNvSpPr/>
          <p:nvPr/>
        </p:nvSpPr>
        <p:spPr>
          <a:xfrm>
            <a:off x="4288659" y="2558913"/>
            <a:ext cx="1184856" cy="927279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407371" y="2847576"/>
            <a:ext cx="254004" cy="6681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284368" y="2450733"/>
            <a:ext cx="739548" cy="74322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023474" y="3971980"/>
            <a:ext cx="682580" cy="64633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3312852" y="3953058"/>
            <a:ext cx="682580" cy="64633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4586192" y="3953059"/>
            <a:ext cx="682580" cy="64633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1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3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1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1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2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7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8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3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4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9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0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0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1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2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3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8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9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4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5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0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1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4" grpId="0" animBg="1"/>
      <p:bldP spid="12" grpId="0" animBg="1"/>
      <p:bldP spid="19" grpId="0"/>
      <p:bldP spid="21" grpId="0"/>
      <p:bldP spid="32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006790" y="272820"/>
            <a:ext cx="899570" cy="908386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070208" y="2279884"/>
            <a:ext cx="772733" cy="78561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7044450" y="3815858"/>
            <a:ext cx="824248" cy="787333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 rot="5400000">
            <a:off x="6571189" y="5587467"/>
            <a:ext cx="1738843" cy="73916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8982638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305710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11628781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cxnSp>
        <p:nvCxnSpPr>
          <p:cNvPr id="16" name="Přímá spojnice 15"/>
          <p:cNvCxnSpPr/>
          <p:nvPr/>
        </p:nvCxnSpPr>
        <p:spPr>
          <a:xfrm flipH="1">
            <a:off x="6570359" y="0"/>
            <a:ext cx="30662" cy="685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8321102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9644174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10967246" y="424172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8982638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0305710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11628781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8321102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45" name="TextovéPole 44"/>
          <p:cNvSpPr txBox="1"/>
          <p:nvPr/>
        </p:nvSpPr>
        <p:spPr>
          <a:xfrm>
            <a:off x="9644174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10967246" y="220124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8982638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0305710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11628781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8321102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9644174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10967246" y="3874229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8982638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10305710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4</a:t>
            </a:r>
          </a:p>
        </p:txBody>
      </p:sp>
      <p:sp>
        <p:nvSpPr>
          <p:cNvPr id="55" name="TextovéPole 54"/>
          <p:cNvSpPr txBox="1"/>
          <p:nvPr/>
        </p:nvSpPr>
        <p:spPr>
          <a:xfrm>
            <a:off x="11628781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8321102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1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9644174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10967246" y="5606465"/>
            <a:ext cx="346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</a:t>
            </a:r>
            <a:endParaRPr lang="cs-CZ" sz="3600" b="1" dirty="0"/>
          </a:p>
        </p:txBody>
      </p:sp>
      <p:cxnSp>
        <p:nvCxnSpPr>
          <p:cNvPr id="60" name="Přímá spojnice 59"/>
          <p:cNvCxnSpPr/>
          <p:nvPr/>
        </p:nvCxnSpPr>
        <p:spPr>
          <a:xfrm>
            <a:off x="6592047" y="1700011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6601021" y="3476908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6576492" y="4979056"/>
            <a:ext cx="5599953" cy="2575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2099256" y="3999596"/>
            <a:ext cx="2910626" cy="5209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204134" y="4520560"/>
            <a:ext cx="218941" cy="5409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4561770" y="4532143"/>
            <a:ext cx="218941" cy="5409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213919" y="5061472"/>
            <a:ext cx="206062" cy="21977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4561770" y="5073055"/>
            <a:ext cx="206062" cy="21977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522771" y="2932758"/>
            <a:ext cx="1122309" cy="11398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 rot="18506228">
            <a:off x="1304340" y="2808455"/>
            <a:ext cx="476518" cy="4121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Rovnoramenný trojúhelník 63"/>
          <p:cNvSpPr/>
          <p:nvPr/>
        </p:nvSpPr>
        <p:spPr>
          <a:xfrm rot="1284686">
            <a:off x="2158037" y="2641513"/>
            <a:ext cx="476518" cy="4121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 rot="1838728">
            <a:off x="4891163" y="4334788"/>
            <a:ext cx="1236197" cy="1181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588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7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3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4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1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3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2000" fill="hold"/>
                                        <p:tgtEl>
                                          <p:spTgt spid="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3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4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9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0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0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1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2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3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8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9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4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5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0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1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4" grpId="0" animBg="1"/>
      <p:bldP spid="12" grpId="0" animBg="1"/>
      <p:bldP spid="19" grpId="0"/>
      <p:bldP spid="21" grpId="0"/>
      <p:bldP spid="32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rozpoznávají správné geometrické tvary a určují počet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Rozvoj </a:t>
            </a:r>
            <a:r>
              <a:rPr lang="cs-CZ" dirty="0" smtClean="0"/>
              <a:t>rozlišování stejných obrazných znaků, </a:t>
            </a:r>
            <a:r>
              <a:rPr lang="cs-CZ" dirty="0" err="1" smtClean="0"/>
              <a:t>předmatematické</a:t>
            </a:r>
            <a:r>
              <a:rPr lang="cs-CZ" dirty="0" smtClean="0"/>
              <a:t> dovednosti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na zobrazeném obrázku rozpoznávají a pojmenovávají jednotlivé geometrické tvary a zároveň určují </a:t>
            </a:r>
            <a:r>
              <a:rPr lang="cs-CZ" dirty="0" smtClean="0"/>
              <a:t>jejich </a:t>
            </a:r>
            <a:r>
              <a:rPr lang="cs-CZ" dirty="0" smtClean="0"/>
              <a:t>počet.</a:t>
            </a:r>
          </a:p>
          <a:p>
            <a:r>
              <a:rPr lang="cs-CZ" dirty="0" smtClean="0"/>
              <a:t>Kliknutím na geometrický tvar a číslo se dětem nabídne zpětná vazba díky animačním efektům.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jednotlivé geometrické tvary přiřazují na magnetickou tabulku a snaží se složit stejný tvar, jako mají na předloze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10381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r>
              <a:rPr lang="cs-CZ" dirty="0"/>
              <a:t>Orientovat se v prostoru i v </a:t>
            </a:r>
            <a:r>
              <a:rPr lang="cs-CZ" dirty="0" smtClean="0"/>
              <a:t>rovině</a:t>
            </a:r>
          </a:p>
          <a:p>
            <a:r>
              <a:rPr lang="cs-CZ" dirty="0"/>
              <a:t>Zaměřovat se na to, co je z poznávacího hlediska </a:t>
            </a:r>
            <a:r>
              <a:rPr lang="cs-CZ" dirty="0" smtClean="0"/>
              <a:t>důležité</a:t>
            </a:r>
          </a:p>
          <a:p>
            <a:r>
              <a:rPr lang="cs-CZ" dirty="0"/>
              <a:t>Rozpoznat geometrické tvary - čtverec, kruh, trojúhelník, obdélník </a:t>
            </a:r>
          </a:p>
          <a:p>
            <a:r>
              <a:rPr lang="cs-CZ" dirty="0"/>
              <a:t>Orientovat se v číselné řadě 1 – 10, vyjmenovat ji, porovnat, že 5 je více     než 4, chápat číslo jako počet prvků</a:t>
            </a:r>
          </a:p>
          <a:p>
            <a:r>
              <a:rPr lang="cs-CZ"/>
              <a:t>Prožívat radost ze zvládnutého a poznaného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385</Words>
  <Application>Microsoft Office PowerPoint</Application>
  <PresentationFormat>Vlastní</PresentationFormat>
  <Paragraphs>197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Poznej tvar a počet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2015-06-27T17:56:50Z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