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301" r:id="rId4"/>
    <p:sldId id="302" r:id="rId5"/>
    <p:sldId id="303" r:id="rId6"/>
    <p:sldId id="304" r:id="rId7"/>
    <p:sldId id="305" r:id="rId8"/>
    <p:sldId id="275" r:id="rId9"/>
    <p:sldId id="276" r:id="rId10"/>
    <p:sldId id="277" r:id="rId11"/>
    <p:sldId id="278" r:id="rId12"/>
    <p:sldId id="290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9" Type="http://schemas.openxmlformats.org/officeDocument/2006/relationships/image" Target="../media/image27.png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openxmlformats.org/officeDocument/2006/relationships/image" Target="../media/image22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33" Type="http://schemas.openxmlformats.org/officeDocument/2006/relationships/image" Target="../media/image21.png"/><Relationship Id="rId38" Type="http://schemas.openxmlformats.org/officeDocument/2006/relationships/image" Target="../media/image26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openxmlformats.org/officeDocument/2006/relationships/image" Target="../media/image20.png"/><Relationship Id="rId37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microsoft.com/office/2007/relationships/hdphoto" Target="../media/hdphoto13.wdp"/><Relationship Id="rId36" Type="http://schemas.openxmlformats.org/officeDocument/2006/relationships/image" Target="../media/image24.pn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19.jpe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openxmlformats.org/officeDocument/2006/relationships/image" Target="../media/image17.png"/><Relationship Id="rId30" Type="http://schemas.microsoft.com/office/2007/relationships/hdphoto" Target="../media/hdphoto14.wdp"/><Relationship Id="rId35" Type="http://schemas.openxmlformats.org/officeDocument/2006/relationships/image" Target="../media/image2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openxmlformats.org/officeDocument/2006/relationships/image" Target="../media/image30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33" Type="http://schemas.openxmlformats.org/officeDocument/2006/relationships/image" Target="../media/image29.png"/><Relationship Id="rId38" Type="http://schemas.openxmlformats.org/officeDocument/2006/relationships/image" Target="../media/image34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openxmlformats.org/officeDocument/2006/relationships/image" Target="../media/image28.png"/><Relationship Id="rId37" Type="http://schemas.openxmlformats.org/officeDocument/2006/relationships/image" Target="../media/image33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microsoft.com/office/2007/relationships/hdphoto" Target="../media/hdphoto13.wdp"/><Relationship Id="rId36" Type="http://schemas.openxmlformats.org/officeDocument/2006/relationships/image" Target="../media/image32.pn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19.jpe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openxmlformats.org/officeDocument/2006/relationships/image" Target="../media/image17.png"/><Relationship Id="rId30" Type="http://schemas.microsoft.com/office/2007/relationships/hdphoto" Target="../media/hdphoto14.wdp"/><Relationship Id="rId35" Type="http://schemas.openxmlformats.org/officeDocument/2006/relationships/image" Target="../media/image31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openxmlformats.org/officeDocument/2006/relationships/image" Target="../media/image37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33" Type="http://schemas.openxmlformats.org/officeDocument/2006/relationships/image" Target="../media/image36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openxmlformats.org/officeDocument/2006/relationships/image" Target="../media/image35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microsoft.com/office/2007/relationships/hdphoto" Target="../media/hdphoto13.wdp"/><Relationship Id="rId36" Type="http://schemas.openxmlformats.org/officeDocument/2006/relationships/image" Target="../media/image39.pn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19.jpe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openxmlformats.org/officeDocument/2006/relationships/image" Target="../media/image17.png"/><Relationship Id="rId30" Type="http://schemas.microsoft.com/office/2007/relationships/hdphoto" Target="../media/hdphoto14.wdp"/><Relationship Id="rId35" Type="http://schemas.openxmlformats.org/officeDocument/2006/relationships/image" Target="../media/image38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microsoft.com/office/2007/relationships/hdphoto" Target="../media/hdphoto13.wdp"/><Relationship Id="rId3" Type="http://schemas.openxmlformats.org/officeDocument/2006/relationships/image" Target="../media/image5.png"/><Relationship Id="rId21" Type="http://schemas.openxmlformats.org/officeDocument/2006/relationships/image" Target="../media/image15.png"/><Relationship Id="rId34" Type="http://schemas.openxmlformats.org/officeDocument/2006/relationships/image" Target="../media/image42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7.png"/><Relationship Id="rId33" Type="http://schemas.openxmlformats.org/officeDocument/2006/relationships/image" Target="../media/image31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10.wdp"/><Relationship Id="rId29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2.wdp"/><Relationship Id="rId32" Type="http://schemas.microsoft.com/office/2007/relationships/hdphoto" Target="../media/hdphoto15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6.png"/><Relationship Id="rId28" Type="http://schemas.microsoft.com/office/2007/relationships/hdphoto" Target="../media/hdphoto14.wdp"/><Relationship Id="rId36" Type="http://schemas.openxmlformats.org/officeDocument/2006/relationships/image" Target="../media/image44.png"/><Relationship Id="rId10" Type="http://schemas.microsoft.com/office/2007/relationships/hdphoto" Target="../media/hdphoto4.wdp"/><Relationship Id="rId19" Type="http://schemas.openxmlformats.org/officeDocument/2006/relationships/image" Target="../media/image14.png"/><Relationship Id="rId31" Type="http://schemas.openxmlformats.org/officeDocument/2006/relationships/image" Target="../media/image41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1.wdp"/><Relationship Id="rId27" Type="http://schemas.openxmlformats.org/officeDocument/2006/relationships/image" Target="../media/image18.png"/><Relationship Id="rId30" Type="http://schemas.openxmlformats.org/officeDocument/2006/relationships/image" Target="../media/image40.png"/><Relationship Id="rId35" Type="http://schemas.openxmlformats.org/officeDocument/2006/relationships/image" Target="../media/image4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openxmlformats.org/officeDocument/2006/relationships/image" Target="../media/image22.png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png"/><Relationship Id="rId33" Type="http://schemas.openxmlformats.org/officeDocument/2006/relationships/image" Target="../media/image21.png"/><Relationship Id="rId38" Type="http://schemas.openxmlformats.org/officeDocument/2006/relationships/image" Target="../media/image28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openxmlformats.org/officeDocument/2006/relationships/image" Target="../media/image20.png"/><Relationship Id="rId37" Type="http://schemas.openxmlformats.org/officeDocument/2006/relationships/image" Target="../media/image27.png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microsoft.com/office/2007/relationships/hdphoto" Target="../media/hdphoto13.wdp"/><Relationship Id="rId36" Type="http://schemas.openxmlformats.org/officeDocument/2006/relationships/image" Target="../media/image25.pn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19.jpe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openxmlformats.org/officeDocument/2006/relationships/image" Target="../media/image45.png"/><Relationship Id="rId30" Type="http://schemas.microsoft.com/office/2007/relationships/hdphoto" Target="../media/hdphoto14.wdp"/><Relationship Id="rId35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Kdo si sedne ke stolečku?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Soustředění, vnímání, pozornost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453" y="-25155"/>
            <a:ext cx="1439203" cy="10794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2813004" y="6296288"/>
            <a:ext cx="1492844" cy="4101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1848240" y="2463039"/>
            <a:ext cx="982105" cy="6915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193378" y="3205598"/>
            <a:ext cx="1051291" cy="11433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6948" y="65237"/>
            <a:ext cx="1008733" cy="5385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2152715" y="5000754"/>
            <a:ext cx="1245323" cy="9782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2870296" y="0"/>
            <a:ext cx="1411474" cy="8967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34" y="4479058"/>
            <a:ext cx="1575516" cy="118163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405528" y="5850985"/>
            <a:ext cx="626989" cy="88478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248834" y="1201491"/>
            <a:ext cx="774096" cy="8124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-27558" y="813809"/>
            <a:ext cx="1198610" cy="12710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1792" y="3622817"/>
            <a:ext cx="1406621" cy="105496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38924" y="3489602"/>
            <a:ext cx="1168053" cy="8760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0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174620" y="2484004"/>
            <a:ext cx="1212942" cy="475069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6449369" y="1520711"/>
            <a:ext cx="4227443" cy="3747393"/>
          </a:xfrm>
          <a:prstGeom prst="ellipse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ěsíc 2"/>
          <p:cNvSpPr/>
          <p:nvPr/>
        </p:nvSpPr>
        <p:spPr>
          <a:xfrm rot="5400000">
            <a:off x="8138836" y="160892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5472263" y="266246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ěsíc 21"/>
          <p:cNvSpPr/>
          <p:nvPr/>
        </p:nvSpPr>
        <p:spPr>
          <a:xfrm rot="16200000" flipV="1">
            <a:off x="8138836" y="5073238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ěsíc 22"/>
          <p:cNvSpPr/>
          <p:nvPr/>
        </p:nvSpPr>
        <p:spPr>
          <a:xfrm rot="10800000">
            <a:off x="10851474" y="238612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176834" y="65237"/>
            <a:ext cx="2631964" cy="167220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38240" y="4436837"/>
            <a:ext cx="3065245" cy="229893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71388" y="2328213"/>
            <a:ext cx="2220612" cy="1665459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 flipH="1">
            <a:off x="5175524" y="2328213"/>
            <a:ext cx="1388608" cy="1959558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133224" y="-44489"/>
            <a:ext cx="4945015" cy="685800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1112969" y="335404"/>
            <a:ext cx="2186469" cy="138916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3820" y="3432326"/>
            <a:ext cx="2133600" cy="16002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2822658" y="2320223"/>
            <a:ext cx="1155804" cy="1631033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9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07261" y="4790131"/>
            <a:ext cx="2424309" cy="181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2408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  <p:bldP spid="2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453" y="-25155"/>
            <a:ext cx="1439203" cy="10794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2813004" y="6296288"/>
            <a:ext cx="1492844" cy="4101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1848240" y="2463039"/>
            <a:ext cx="982105" cy="6915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193378" y="3205598"/>
            <a:ext cx="1051291" cy="11433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6948" y="65237"/>
            <a:ext cx="1008733" cy="5385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2152715" y="5000754"/>
            <a:ext cx="1245323" cy="9782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2870296" y="0"/>
            <a:ext cx="1411474" cy="8967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34" y="4479058"/>
            <a:ext cx="1575516" cy="118163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405528" y="5850985"/>
            <a:ext cx="626989" cy="88478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248834" y="1201491"/>
            <a:ext cx="774096" cy="8124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-27558" y="813809"/>
            <a:ext cx="1198610" cy="12710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1792" y="3622817"/>
            <a:ext cx="1406621" cy="105496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38924" y="3489602"/>
            <a:ext cx="1168053" cy="8760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0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174620" y="2484004"/>
            <a:ext cx="1212942" cy="475069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6449369" y="1520711"/>
            <a:ext cx="4227443" cy="3747393"/>
          </a:xfrm>
          <a:prstGeom prst="ellipse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ěsíc 2"/>
          <p:cNvSpPr/>
          <p:nvPr/>
        </p:nvSpPr>
        <p:spPr>
          <a:xfrm rot="5400000">
            <a:off x="8138836" y="160892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5472263" y="266246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ěsíc 21"/>
          <p:cNvSpPr/>
          <p:nvPr/>
        </p:nvSpPr>
        <p:spPr>
          <a:xfrm rot="16200000" flipV="1">
            <a:off x="8138836" y="5073238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ěsíc 22"/>
          <p:cNvSpPr/>
          <p:nvPr/>
        </p:nvSpPr>
        <p:spPr>
          <a:xfrm rot="10800000">
            <a:off x="10851474" y="238612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-99854" y="22964"/>
            <a:ext cx="4945015" cy="685800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64461" y="1609829"/>
            <a:ext cx="1949002" cy="146175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2450149" y="4680763"/>
            <a:ext cx="1769057" cy="192405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455601" y="283827"/>
            <a:ext cx="1574373" cy="1652403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68713" y="2944478"/>
            <a:ext cx="1937732" cy="1453299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1736" y="4873186"/>
            <a:ext cx="2662708" cy="199703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4716287" y="2312444"/>
            <a:ext cx="2246764" cy="2443611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7685222" y="-346505"/>
            <a:ext cx="2008422" cy="2107965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0115154" y="2055553"/>
            <a:ext cx="2670239" cy="2002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1696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  <p:bldP spid="2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453" y="-25155"/>
            <a:ext cx="1439203" cy="10794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2813004" y="6296288"/>
            <a:ext cx="1492844" cy="4101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1848240" y="2463039"/>
            <a:ext cx="982105" cy="6915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193378" y="3205598"/>
            <a:ext cx="1051291" cy="11433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6948" y="65237"/>
            <a:ext cx="1008733" cy="5385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2152715" y="5000754"/>
            <a:ext cx="1245323" cy="9782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2870296" y="0"/>
            <a:ext cx="1411474" cy="8967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34" y="4479058"/>
            <a:ext cx="1575516" cy="118163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405528" y="5850985"/>
            <a:ext cx="626989" cy="88478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248834" y="1201491"/>
            <a:ext cx="774096" cy="8124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-27558" y="813809"/>
            <a:ext cx="1198610" cy="12710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1792" y="3622817"/>
            <a:ext cx="1406621" cy="105496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38924" y="3489602"/>
            <a:ext cx="1168053" cy="8760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0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174620" y="2484004"/>
            <a:ext cx="1212942" cy="475069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6449369" y="1520711"/>
            <a:ext cx="4227443" cy="3747393"/>
          </a:xfrm>
          <a:prstGeom prst="ellipse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ěsíc 2"/>
          <p:cNvSpPr/>
          <p:nvPr/>
        </p:nvSpPr>
        <p:spPr>
          <a:xfrm rot="5400000">
            <a:off x="8138836" y="160892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5472263" y="266246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ěsíc 21"/>
          <p:cNvSpPr/>
          <p:nvPr/>
        </p:nvSpPr>
        <p:spPr>
          <a:xfrm rot="16200000" flipV="1">
            <a:off x="8138836" y="5073238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ěsíc 22"/>
          <p:cNvSpPr/>
          <p:nvPr/>
        </p:nvSpPr>
        <p:spPr>
          <a:xfrm rot="10800000">
            <a:off x="10851474" y="238612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-82520" y="-83427"/>
            <a:ext cx="4945015" cy="685800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2120169" y="5938114"/>
            <a:ext cx="2021641" cy="555396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1266457" y="1922457"/>
            <a:ext cx="2008339" cy="1577596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2182514" y="287160"/>
            <a:ext cx="1623184" cy="172127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43915" y="4350606"/>
            <a:ext cx="1866900" cy="1314502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6567923" y="5432428"/>
            <a:ext cx="4681116" cy="1286021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 flipH="1">
            <a:off x="3976402" y="1935503"/>
            <a:ext cx="3035900" cy="2384769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9692595" y="1803097"/>
            <a:ext cx="2666953" cy="282811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7559366" y="192772"/>
            <a:ext cx="1866900" cy="1314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1404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  <p:bldP spid="2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453" y="-25155"/>
            <a:ext cx="1439203" cy="10794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2813004" y="6296288"/>
            <a:ext cx="1492844" cy="4101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1848240" y="2463039"/>
            <a:ext cx="982105" cy="6915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193378" y="3205598"/>
            <a:ext cx="1051291" cy="11433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6948" y="65237"/>
            <a:ext cx="1008733" cy="5385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2152715" y="5000754"/>
            <a:ext cx="1245323" cy="9782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2870296" y="0"/>
            <a:ext cx="1411474" cy="8967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34" y="4479058"/>
            <a:ext cx="1575516" cy="118163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248834" y="1201491"/>
            <a:ext cx="774096" cy="8124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-27558" y="813809"/>
            <a:ext cx="1198610" cy="12710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1792" y="3622817"/>
            <a:ext cx="1406621" cy="105496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38924" y="3489602"/>
            <a:ext cx="1168053" cy="8760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174620" y="2484004"/>
            <a:ext cx="1212942" cy="475069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6001516" y="1622313"/>
            <a:ext cx="4227443" cy="3747393"/>
          </a:xfrm>
          <a:prstGeom prst="ellipse">
            <a:avLst/>
          </a:prstGeom>
          <a:blipFill>
            <a:blip r:embed="rId29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ěsíc 2"/>
          <p:cNvSpPr/>
          <p:nvPr/>
        </p:nvSpPr>
        <p:spPr>
          <a:xfrm rot="5400000">
            <a:off x="8138836" y="160892"/>
            <a:ext cx="795131" cy="1888304"/>
          </a:xfrm>
          <a:prstGeom prst="moon">
            <a:avLst/>
          </a:prstGeom>
          <a:blipFill>
            <a:blip r:embed="rId29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4960047" y="2570043"/>
            <a:ext cx="795131" cy="1888304"/>
          </a:xfrm>
          <a:prstGeom prst="moon">
            <a:avLst/>
          </a:prstGeom>
          <a:blipFill>
            <a:blip r:embed="rId29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ěsíc 21"/>
          <p:cNvSpPr/>
          <p:nvPr/>
        </p:nvSpPr>
        <p:spPr>
          <a:xfrm rot="16200000" flipV="1">
            <a:off x="7778188" y="5220639"/>
            <a:ext cx="674097" cy="1888304"/>
          </a:xfrm>
          <a:prstGeom prst="moon">
            <a:avLst/>
          </a:prstGeom>
          <a:blipFill>
            <a:blip r:embed="rId29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ěsíc 22"/>
          <p:cNvSpPr/>
          <p:nvPr/>
        </p:nvSpPr>
        <p:spPr>
          <a:xfrm rot="10800000">
            <a:off x="10851474" y="2386120"/>
            <a:ext cx="795131" cy="1888304"/>
          </a:xfrm>
          <a:prstGeom prst="moon">
            <a:avLst/>
          </a:prstGeom>
          <a:blipFill>
            <a:blip r:embed="rId29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-57301" y="-25155"/>
            <a:ext cx="4945015" cy="685800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1940351" y="320263"/>
            <a:ext cx="2087601" cy="1114598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32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2358625" y="2929492"/>
            <a:ext cx="1776637" cy="149919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810" y="4599405"/>
            <a:ext cx="1937732" cy="1453299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227694" y="2026421"/>
            <a:ext cx="2046499" cy="801545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3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2">
                    <a14:imgEffect>
                      <a14:backgroundRemoval t="7515" b="90000" l="10000" r="90000"/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594826" y="5807595"/>
            <a:ext cx="1052563" cy="88819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6645433" y="126062"/>
            <a:ext cx="3240541" cy="173016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 xmlns="">
                  <a14:imgLayer r:embed="rId32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480554" y="2263610"/>
            <a:ext cx="2799475" cy="2362297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865977" y="4792403"/>
            <a:ext cx="2506756" cy="1880067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4305848" y="3190623"/>
            <a:ext cx="2046499" cy="801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2675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  <p:bldP spid="2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453" y="-25155"/>
            <a:ext cx="1439203" cy="10794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2813004" y="6296288"/>
            <a:ext cx="1492844" cy="4101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1848240" y="2463039"/>
            <a:ext cx="982105" cy="69150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193378" y="3205598"/>
            <a:ext cx="1051291" cy="11433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6948" y="65237"/>
            <a:ext cx="1008733" cy="53857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2152715" y="5000754"/>
            <a:ext cx="1245323" cy="9782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2870296" y="0"/>
            <a:ext cx="1411474" cy="8967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0834" y="4479058"/>
            <a:ext cx="1575516" cy="118163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405528" y="5850985"/>
            <a:ext cx="626989" cy="88478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1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2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248834" y="1201491"/>
            <a:ext cx="774096" cy="81246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3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4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-27558" y="813809"/>
            <a:ext cx="1198610" cy="12710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5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1792" y="3622817"/>
            <a:ext cx="1406621" cy="105496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7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28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  <a14:imgEffect>
                      <a14:artisticBlu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938924" y="3489602"/>
            <a:ext cx="1168053" cy="87604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9" cstate="print">
            <a:biLevel thresh="75000"/>
            <a:extLst>
              <a:ext uri="{BEBA8EAE-BF5A-486C-A8C5-ECC9F3942E4B}">
                <a14:imgProps xmlns:a14="http://schemas.microsoft.com/office/drawing/2010/main" xmlns="">
                  <a14:imgLayer r:embed="rId30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174620" y="2484004"/>
            <a:ext cx="1212942" cy="475069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6449369" y="1520711"/>
            <a:ext cx="4227443" cy="3747393"/>
          </a:xfrm>
          <a:prstGeom prst="ellipse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Měsíc 2"/>
          <p:cNvSpPr/>
          <p:nvPr/>
        </p:nvSpPr>
        <p:spPr>
          <a:xfrm rot="5400000">
            <a:off x="8138836" y="160892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5472263" y="266246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ěsíc 21"/>
          <p:cNvSpPr/>
          <p:nvPr/>
        </p:nvSpPr>
        <p:spPr>
          <a:xfrm rot="16200000" flipV="1">
            <a:off x="8138836" y="5073238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ěsíc 22"/>
          <p:cNvSpPr/>
          <p:nvPr/>
        </p:nvSpPr>
        <p:spPr>
          <a:xfrm rot="10800000">
            <a:off x="10851474" y="2386120"/>
            <a:ext cx="795131" cy="1888304"/>
          </a:xfrm>
          <a:prstGeom prst="moon">
            <a:avLst/>
          </a:prstGeom>
          <a:blipFill>
            <a:blip r:embed="rId31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2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176834" y="65237"/>
            <a:ext cx="2631964" cy="167220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3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38240" y="4436837"/>
            <a:ext cx="3065245" cy="2298934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4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71388" y="2328213"/>
            <a:ext cx="2220612" cy="1665459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-33693" y="-25967"/>
            <a:ext cx="4945015" cy="6858000"/>
          </a:xfrm>
          <a:prstGeom prst="round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35" cstate="print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1212500" y="353926"/>
            <a:ext cx="2186469" cy="138916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6" cstate="print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3351" y="3450848"/>
            <a:ext cx="2133600" cy="16002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7" cstate="print">
            <a:extLst>
              <a:ext uri="{BEBA8EAE-BF5A-486C-A8C5-ECC9F3942E4B}">
                <a14:imgProps xmlns:a14="http://schemas.microsoft.com/office/drawing/2010/main" xmlns="">
                  <a14:imgLayer r:embed="rId26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06792" y="4808653"/>
            <a:ext cx="2424309" cy="1818232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49157" y="2109032"/>
            <a:ext cx="1949002" cy="146175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8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5561" y="2216993"/>
            <a:ext cx="3073700" cy="2305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40960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21" grpId="0" animBg="1"/>
      <p:bldP spid="22" grpId="0" animBg="1"/>
      <p:bldP spid="2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Soustředění, paměť,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mezi stíny hledají pozvaná zvířátka ke stolečku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znaků, pozornosti, soustředění a paměti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Dětem se na snímku zobrazí stoleček a 4 židličky a zároveň pozvaní hosté v podobě zvířátek.</a:t>
            </a:r>
          </a:p>
          <a:p>
            <a:r>
              <a:rPr lang="cs-CZ" dirty="0" smtClean="0"/>
              <a:t>Kliknutím na stoleček zvířátka zmizí a místo nich se objeví pouze stíny všech zvířátek v naší ZOO.</a:t>
            </a:r>
          </a:p>
          <a:p>
            <a:r>
              <a:rPr lang="cs-CZ" dirty="0" smtClean="0"/>
              <a:t>Úkolem dětí je najít správný stín pozvaného zvířátka a kliknutím jej označit.</a:t>
            </a:r>
          </a:p>
          <a:p>
            <a:r>
              <a:rPr lang="cs-CZ" dirty="0" smtClean="0"/>
              <a:t>Pomoci animačních efektů se dětem nabízí zpětná vazba – špatný stín zmizí, správné zvířátko se objeví u stolečku.</a:t>
            </a:r>
          </a:p>
          <a:p>
            <a:r>
              <a:rPr lang="cs-CZ" dirty="0" smtClean="0"/>
              <a:t>Nakonec děti určují, které zvířátko sedí vpravo, vlevo, nahoře, dole</a:t>
            </a:r>
          </a:p>
          <a:p>
            <a:r>
              <a:rPr lang="cs-CZ" dirty="0" smtClean="0"/>
              <a:t>Mohou mezi stolujícími také porovnávat – větší x menší, lehčí, těžší nejtěžší a podobně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obrázky zvířátek také v </a:t>
            </a:r>
            <a:r>
              <a:rPr lang="cs-CZ" dirty="0" err="1" smtClean="0"/>
              <a:t>zalaminované</a:t>
            </a:r>
            <a:r>
              <a:rPr lang="cs-CZ" dirty="0" smtClean="0"/>
              <a:t> podobě  a přiřazují správné obrázky na magnetickou </a:t>
            </a:r>
            <a:r>
              <a:rPr lang="cs-CZ" dirty="0" smtClean="0"/>
              <a:t>tabulku.</a:t>
            </a:r>
            <a:endParaRPr lang="cs-CZ" dirty="0" smtClean="0"/>
          </a:p>
          <a:p>
            <a:r>
              <a:rPr lang="cs-CZ" dirty="0" smtClean="0"/>
              <a:t>Zároveň </a:t>
            </a:r>
            <a:r>
              <a:rPr lang="cs-CZ" dirty="0" smtClean="0"/>
              <a:t>rozlišují, </a:t>
            </a:r>
            <a:r>
              <a:rPr lang="cs-CZ" dirty="0" smtClean="0"/>
              <a:t>kdo je větší x menší a podobně.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Rozlišovat vzájemnou polohu dvou objektů </a:t>
            </a:r>
          </a:p>
          <a:p>
            <a:r>
              <a:rPr lang="cs-CZ" dirty="0"/>
              <a:t>Rozumět a používat základní pojmy označující velikost (malý - velký, větší – menší, nejmenší – největší, dlouhý- krátký, vysoký - nízký, stejný) </a:t>
            </a:r>
          </a:p>
          <a:p>
            <a:r>
              <a:rPr lang="cs-CZ" dirty="0"/>
              <a:t>Rozumět a používat základní pojmy označující hmotnost (lehký – těžký, lehčí – těžší, nejlehčí – nejtěžší, stejně těžký)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325</Words>
  <Application>Microsoft Office PowerPoint</Application>
  <PresentationFormat>Vlastní</PresentationFormat>
  <Paragraphs>60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Kdo si sedne ke stolečku?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 Soustředění, paměť,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2015-06-27T18:16:52Z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