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1"/>
  </p:notesMasterIdLst>
  <p:handoutMasterIdLst>
    <p:handoutMasterId r:id="rId12"/>
  </p:handoutMasterIdLst>
  <p:sldIdLst>
    <p:sldId id="272" r:id="rId3"/>
    <p:sldId id="282" r:id="rId4"/>
    <p:sldId id="283" r:id="rId5"/>
    <p:sldId id="275" r:id="rId6"/>
    <p:sldId id="276" r:id="rId7"/>
    <p:sldId id="278" r:id="rId8"/>
    <p:sldId id="280" r:id="rId9"/>
    <p:sldId id="28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2"/>
            <p14:sldId id="283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EDCE8"/>
    <a:srgbClr val="8DAF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>
        <p:scale>
          <a:sx n="60" d="100"/>
          <a:sy n="60" d="100"/>
        </p:scale>
        <p:origin x="96" y="32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commentAuthors" Target="commentAuthor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28. 6. 2015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28. 6. 2015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3" Type="http://schemas.openxmlformats.org/officeDocument/2006/relationships/image" Target="../media/image5.png"/><Relationship Id="rId21" Type="http://schemas.openxmlformats.org/officeDocument/2006/relationships/image" Target="../media/image14.png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5" Type="http://schemas.openxmlformats.org/officeDocument/2006/relationships/image" Target="../media/image16.png"/><Relationship Id="rId2" Type="http://schemas.openxmlformats.org/officeDocument/2006/relationships/image" Target="../media/image4.jpg"/><Relationship Id="rId16" Type="http://schemas.microsoft.com/office/2007/relationships/hdphoto" Target="../media/hdphoto7.wdp"/><Relationship Id="rId20" Type="http://schemas.microsoft.com/office/2007/relationships/hdphoto" Target="../media/hdphoto9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24" Type="http://schemas.microsoft.com/office/2007/relationships/hdphoto" Target="../media/hdphoto11.wdp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5.png"/><Relationship Id="rId10" Type="http://schemas.microsoft.com/office/2007/relationships/hdphoto" Target="../media/hdphoto4.wdp"/><Relationship Id="rId19" Type="http://schemas.openxmlformats.org/officeDocument/2006/relationships/image" Target="../media/image13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Relationship Id="rId22" Type="http://schemas.microsoft.com/office/2007/relationships/hdphoto" Target="../media/hdphoto10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microsoft.com/office/2007/relationships/hdphoto" Target="../media/hdphoto7.wdp"/><Relationship Id="rId2" Type="http://schemas.openxmlformats.org/officeDocument/2006/relationships/image" Target="../media/image4.jpg"/><Relationship Id="rId16" Type="http://schemas.microsoft.com/office/2007/relationships/hdphoto" Target="../media/hdphoto9.wdp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11" Type="http://schemas.openxmlformats.org/officeDocument/2006/relationships/image" Target="../media/image11.png"/><Relationship Id="rId5" Type="http://schemas.openxmlformats.org/officeDocument/2006/relationships/image" Target="../media/image7.png"/><Relationship Id="rId15" Type="http://schemas.openxmlformats.org/officeDocument/2006/relationships/image" Target="../media/image13.png"/><Relationship Id="rId10" Type="http://schemas.microsoft.com/office/2007/relationships/hdphoto" Target="../media/hdphoto6.wdp"/><Relationship Id="rId4" Type="http://schemas.microsoft.com/office/2007/relationships/hdphoto" Target="../media/hdphoto1.wdp"/><Relationship Id="rId9" Type="http://schemas.openxmlformats.org/officeDocument/2006/relationships/image" Target="../media/image10.png"/><Relationship Id="rId14" Type="http://schemas.microsoft.com/office/2007/relationships/hdphoto" Target="../media/hdphoto8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Knoflíky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backgroundMark x1="46930" y1="46452" x2="46930" y2="472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44" t="25926" r="32084" b="23704"/>
          <a:stretch/>
        </p:blipFill>
        <p:spPr>
          <a:xfrm>
            <a:off x="4102423" y="950042"/>
            <a:ext cx="1612666" cy="169361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backgroundMark x1="45975" y1="51304" x2="45839" y2="52032"/>
                        <a14:backgroundMark x1="51660" y1="50576" x2="51523" y2="51668"/>
                        <a14:backgroundMark x1="54980" y1="70528" x2="48613" y2="73135"/>
                        <a14:backgroundMark x1="36517" y1="63675" x2="44020" y2="731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694" t="31092" r="35440" b="27930"/>
          <a:stretch/>
        </p:blipFill>
        <p:spPr>
          <a:xfrm rot="19469194">
            <a:off x="5648632" y="2241754"/>
            <a:ext cx="1747684" cy="17403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backgroundMark x1="44702" y1="28866" x2="59709" y2="31837"/>
                        <a14:backgroundMark x1="67076" y1="45179" x2="60573" y2="72589"/>
                        <a14:backgroundMark x1="48749" y1="68526" x2="65257" y2="62583"/>
                        <a14:backgroundMark x1="51660" y1="43723" x2="51660" y2="45907"/>
                        <a14:backgroundMark x1="53206" y1="49242" x2="53070" y2="51668"/>
                        <a14:backgroundMark x1="49432" y1="51122" x2="48886" y2="53730"/>
                        <a14:backgroundMark x1="47931" y1="45543" x2="47067" y2="48514"/>
                        <a14:backgroundMark x1="38065" y1="61139" x2="45640" y2="67092"/>
                        <a14:backgroundMark x1="63569" y1="37244" x2="65104" y2="478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722" t="29630" r="35000" b="31851"/>
          <a:stretch/>
        </p:blipFill>
        <p:spPr>
          <a:xfrm rot="19469194">
            <a:off x="7204618" y="1011614"/>
            <a:ext cx="1650840" cy="157511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1777" b="69254" l="35380" r="657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556" t="32408" r="35416" b="29815"/>
          <a:stretch/>
        </p:blipFill>
        <p:spPr>
          <a:xfrm>
            <a:off x="9530358" y="1232874"/>
            <a:ext cx="1522283" cy="14858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3172" b="67617" l="35698" r="62347">
                        <a14:backgroundMark x1="36244" y1="54639" x2="38608" y2="59976"/>
                        <a14:backgroundMark x1="46794" y1="48150" x2="46248" y2="49424"/>
                        <a14:backgroundMark x1="46112" y1="46877" x2="45975" y2="50030"/>
                        <a14:backgroundMark x1="50841" y1="45179" x2="50159" y2="47968"/>
                        <a14:backgroundMark x1="51933" y1="51668" x2="52206" y2="53730"/>
                        <a14:backgroundMark x1="47658" y1="53305" x2="47658" y2="55367"/>
                        <a14:backgroundMark x1="46930" y1="52941" x2="46521" y2="53911"/>
                        <a14:backgroundMark x1="46248" y1="54093" x2="46112" y2="54275"/>
                        <a14:backgroundMark x1="44839" y1="48878" x2="45839" y2="48878"/>
                        <a14:backgroundMark x1="51796" y1="51486" x2="51660" y2="522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139" t="32592" r="38055" b="31852"/>
          <a:stretch/>
        </p:blipFill>
        <p:spPr>
          <a:xfrm>
            <a:off x="1498122" y="4739434"/>
            <a:ext cx="1660827" cy="165222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9588" b="77805" l="26967" r="715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055" t="20370" r="27916" b="21111"/>
          <a:stretch/>
        </p:blipFill>
        <p:spPr>
          <a:xfrm>
            <a:off x="10407194" y="2839561"/>
            <a:ext cx="1454767" cy="145017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945" b="66101" l="9959" r="62483">
                        <a14:backgroundMark x1="44338" y1="64585" x2="42610" y2="65312"/>
                        <a14:backgroundMark x1="56480" y1="62887" x2="58481" y2="63069"/>
                        <a14:backgroundMark x1="54343" y1="64221" x2="57754" y2="64585"/>
                        <a14:backgroundMark x1="59345" y1="59430" x2="53615" y2="65130"/>
                        <a14:backgroundMark x1="61619" y1="50879" x2="58890" y2="61128"/>
                        <a14:backgroundMark x1="49613" y1="45725" x2="49477" y2="47059"/>
                        <a14:backgroundMark x1="51751" y1="49121" x2="51751" y2="49909"/>
                        <a14:backgroundMark x1="49477" y1="51971" x2="49341" y2="53123"/>
                        <a14:backgroundMark x1="47203" y1="48939" x2="46749" y2="497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619" t="32000" r="36666" b="33714"/>
          <a:stretch/>
        </p:blipFill>
        <p:spPr>
          <a:xfrm>
            <a:off x="244236" y="2521767"/>
            <a:ext cx="1748071" cy="16826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945" b="69133" l="9959" r="64029">
                        <a14:backgroundMark x1="48749" y1="44209" x2="48749" y2="45543"/>
                        <a14:backgroundMark x1="46612" y1="49909" x2="46066" y2="51789"/>
                        <a14:backgroundMark x1="54070" y1="48211" x2="52888" y2="49121"/>
                        <a14:backgroundMark x1="51205" y1="54093" x2="50614" y2="556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333" t="31048" r="36238" b="30666"/>
          <a:stretch/>
        </p:blipFill>
        <p:spPr>
          <a:xfrm>
            <a:off x="9119192" y="4407798"/>
            <a:ext cx="1535957" cy="155139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9945" b="65494" l="9959" r="61210">
                        <a14:backgroundMark x1="48886" y1="44936" x2="48749" y2="47059"/>
                        <a14:backgroundMark x1="51614" y1="51789" x2="51614" y2="53730"/>
                        <a14:backgroundMark x1="52751" y1="46270" x2="52751" y2="48029"/>
                        <a14:backgroundMark x1="48067" y1="50273" x2="48340" y2="522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476" t="32952" r="38524" b="35429"/>
          <a:stretch/>
        </p:blipFill>
        <p:spPr>
          <a:xfrm>
            <a:off x="4247192" y="3609190"/>
            <a:ext cx="1549107" cy="159721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36022" b="65070" l="36835" r="59391">
                        <a14:foregroundMark x1="41701" y1="56883" x2="44156" y2="59915"/>
                        <a14:backgroundMark x1="47294" y1="49303" x2="46839" y2="50637"/>
                        <a14:backgroundMark x1="51842" y1="48878" x2="51569" y2="498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161" t="36241" r="40553" b="35569"/>
          <a:stretch/>
        </p:blipFill>
        <p:spPr>
          <a:xfrm>
            <a:off x="8083585" y="2809350"/>
            <a:ext cx="1469887" cy="15319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31292" b="67132" l="36244" r="63211">
                        <a14:backgroundMark x1="47340" y1="47362" x2="46749" y2="50212"/>
                        <a14:backgroundMark x1="53342" y1="47544" x2="52615" y2="492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339" t="30602" r="36424" b="32258"/>
          <a:stretch/>
        </p:blipFill>
        <p:spPr>
          <a:xfrm>
            <a:off x="2240280" y="2651760"/>
            <a:ext cx="1691640" cy="166878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3172" b="67617" l="35698" r="62347">
                        <a14:backgroundMark x1="36244" y1="54639" x2="38608" y2="59976"/>
                        <a14:backgroundMark x1="46794" y1="48150" x2="46248" y2="49424"/>
                        <a14:backgroundMark x1="46112" y1="46877" x2="45975" y2="50030"/>
                        <a14:backgroundMark x1="50841" y1="45179" x2="50159" y2="47968"/>
                        <a14:backgroundMark x1="51933" y1="51668" x2="52206" y2="53730"/>
                        <a14:backgroundMark x1="47658" y1="53305" x2="47658" y2="55367"/>
                        <a14:backgroundMark x1="46930" y1="52941" x2="46521" y2="53911"/>
                        <a14:backgroundMark x1="46248" y1="54093" x2="46112" y2="54275"/>
                        <a14:backgroundMark x1="44839" y1="48878" x2="45839" y2="48878"/>
                        <a14:backgroundMark x1="51796" y1="51486" x2="51660" y2="52213"/>
                      </a14:backgroundRemoval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139" t="32592" r="38055" b="31852"/>
          <a:stretch/>
        </p:blipFill>
        <p:spPr>
          <a:xfrm>
            <a:off x="9242360" y="-1956480"/>
            <a:ext cx="1660827" cy="165222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backgroundMark x1="45975" y1="51304" x2="45839" y2="52032"/>
                        <a14:backgroundMark x1="51660" y1="50576" x2="51523" y2="51668"/>
                        <a14:backgroundMark x1="54980" y1="70528" x2="48613" y2="73135"/>
                        <a14:backgroundMark x1="36517" y1="63675" x2="44020" y2="731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639" t="29815" r="34166" b="26852"/>
          <a:stretch/>
        </p:blipFill>
        <p:spPr>
          <a:xfrm rot="8136607">
            <a:off x="1610129" y="935091"/>
            <a:ext cx="1436815" cy="140675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82757" y="337913"/>
            <a:ext cx="6903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EDCE8"/>
                </a:solidFill>
              </a:rPr>
              <a:t>Roztřiď knoflíky. Které mají jen dvě dírky?</a:t>
            </a:r>
            <a:endParaRPr lang="cs-CZ" sz="2400" b="1" dirty="0">
              <a:solidFill>
                <a:srgbClr val="CEDCE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5061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backgroundMark x1="46930" y1="46452" x2="46930" y2="472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44" t="25926" r="32084" b="23704"/>
          <a:stretch/>
        </p:blipFill>
        <p:spPr>
          <a:xfrm>
            <a:off x="4102423" y="950042"/>
            <a:ext cx="1612666" cy="16936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backgroundMark x1="44702" y1="28866" x2="59709" y2="31837"/>
                        <a14:backgroundMark x1="67076" y1="45179" x2="60573" y2="72589"/>
                        <a14:backgroundMark x1="48749" y1="68526" x2="65257" y2="62583"/>
                        <a14:backgroundMark x1="51660" y1="43723" x2="51660" y2="45907"/>
                        <a14:backgroundMark x1="53206" y1="49242" x2="53070" y2="51668"/>
                        <a14:backgroundMark x1="49432" y1="51122" x2="48886" y2="53730"/>
                        <a14:backgroundMark x1="47931" y1="45543" x2="47067" y2="48514"/>
                        <a14:backgroundMark x1="38065" y1="61139" x2="45640" y2="67092"/>
                        <a14:backgroundMark x1="63569" y1="37244" x2="65104" y2="478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722" t="29630" r="35000" b="31851"/>
          <a:stretch/>
        </p:blipFill>
        <p:spPr>
          <a:xfrm rot="19469194">
            <a:off x="7204618" y="1011614"/>
            <a:ext cx="1650840" cy="157511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3172" b="67617" l="35698" r="62347">
                        <a14:backgroundMark x1="36244" y1="54639" x2="38608" y2="59976"/>
                        <a14:backgroundMark x1="46794" y1="48150" x2="46248" y2="49424"/>
                        <a14:backgroundMark x1="46112" y1="46877" x2="45975" y2="50030"/>
                        <a14:backgroundMark x1="50841" y1="45179" x2="50159" y2="47968"/>
                        <a14:backgroundMark x1="51933" y1="51668" x2="52206" y2="53730"/>
                        <a14:backgroundMark x1="47658" y1="53305" x2="47658" y2="55367"/>
                        <a14:backgroundMark x1="46930" y1="52941" x2="46521" y2="53911"/>
                        <a14:backgroundMark x1="46248" y1="54093" x2="46112" y2="54275"/>
                        <a14:backgroundMark x1="44839" y1="48878" x2="45839" y2="48878"/>
                        <a14:backgroundMark x1="51796" y1="51486" x2="51660" y2="522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139" t="32592" r="38055" b="31852"/>
          <a:stretch/>
        </p:blipFill>
        <p:spPr>
          <a:xfrm>
            <a:off x="1498122" y="4739434"/>
            <a:ext cx="1660827" cy="165222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9588" b="77805" l="26967" r="715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055" t="20370" r="27916" b="21111"/>
          <a:stretch/>
        </p:blipFill>
        <p:spPr>
          <a:xfrm>
            <a:off x="10407194" y="2839561"/>
            <a:ext cx="1454767" cy="145017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945" b="66101" l="9959" r="62483">
                        <a14:backgroundMark x1="44338" y1="64585" x2="42610" y2="65312"/>
                        <a14:backgroundMark x1="56480" y1="62887" x2="58481" y2="63069"/>
                        <a14:backgroundMark x1="54343" y1="64221" x2="57754" y2="64585"/>
                        <a14:backgroundMark x1="59345" y1="59430" x2="53615" y2="65130"/>
                        <a14:backgroundMark x1="61619" y1="50879" x2="58890" y2="61128"/>
                        <a14:backgroundMark x1="49613" y1="45725" x2="49477" y2="47059"/>
                        <a14:backgroundMark x1="51751" y1="49121" x2="51751" y2="49909"/>
                        <a14:backgroundMark x1="49477" y1="51971" x2="49341" y2="53123"/>
                        <a14:backgroundMark x1="47203" y1="48939" x2="46749" y2="497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619" t="32000" r="36666" b="33714"/>
          <a:stretch/>
        </p:blipFill>
        <p:spPr>
          <a:xfrm>
            <a:off x="244236" y="2521767"/>
            <a:ext cx="1748071" cy="16826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945" b="69133" l="9959" r="64029">
                        <a14:backgroundMark x1="48749" y1="44209" x2="48749" y2="45543"/>
                        <a14:backgroundMark x1="46612" y1="49909" x2="46066" y2="51789"/>
                        <a14:backgroundMark x1="54070" y1="48211" x2="52888" y2="49121"/>
                        <a14:backgroundMark x1="51205" y1="54093" x2="50614" y2="556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333" t="31048" r="36238" b="30666"/>
          <a:stretch/>
        </p:blipFill>
        <p:spPr>
          <a:xfrm>
            <a:off x="9119192" y="4407798"/>
            <a:ext cx="1535957" cy="155139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945" b="65494" l="9959" r="61210">
                        <a14:backgroundMark x1="48886" y1="44936" x2="48749" y2="47059"/>
                        <a14:backgroundMark x1="51614" y1="51789" x2="51614" y2="53730"/>
                        <a14:backgroundMark x1="52751" y1="46270" x2="52751" y2="48029"/>
                        <a14:backgroundMark x1="48067" y1="50273" x2="48340" y2="522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476" t="32952" r="38524" b="35429"/>
          <a:stretch/>
        </p:blipFill>
        <p:spPr>
          <a:xfrm>
            <a:off x="4247192" y="3609190"/>
            <a:ext cx="1549107" cy="159721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82757" y="337913"/>
            <a:ext cx="6903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EDCE8"/>
                </a:solidFill>
              </a:rPr>
              <a:t>Kolik knoflíků má 4 dírky?</a:t>
            </a:r>
            <a:endParaRPr lang="cs-CZ" sz="2400" b="1" dirty="0">
              <a:solidFill>
                <a:srgbClr val="CEDCE8"/>
              </a:solidFill>
            </a:endParaRPr>
          </a:p>
        </p:txBody>
      </p:sp>
      <p:sp>
        <p:nvSpPr>
          <p:cNvPr id="6" name="TextovéPole 5"/>
          <p:cNvSpPr txBox="1">
            <a:spLocks noChangeAspect="1"/>
          </p:cNvSpPr>
          <p:nvPr/>
        </p:nvSpPr>
        <p:spPr>
          <a:xfrm>
            <a:off x="382756" y="1299410"/>
            <a:ext cx="540000" cy="540000"/>
          </a:xfrm>
          <a:prstGeom prst="rect">
            <a:avLst/>
          </a:prstGeom>
          <a:solidFill>
            <a:srgbClr val="CEDCE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9" name="TextovéPole 18"/>
          <p:cNvSpPr txBox="1">
            <a:spLocks noChangeAspect="1"/>
          </p:cNvSpPr>
          <p:nvPr/>
        </p:nvSpPr>
        <p:spPr>
          <a:xfrm>
            <a:off x="1108239" y="1299410"/>
            <a:ext cx="540000" cy="540000"/>
          </a:xfrm>
          <a:prstGeom prst="rect">
            <a:avLst/>
          </a:prstGeom>
          <a:solidFill>
            <a:srgbClr val="CEDCE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20" name="TextovéPole 19"/>
          <p:cNvSpPr txBox="1">
            <a:spLocks noChangeAspect="1"/>
          </p:cNvSpPr>
          <p:nvPr/>
        </p:nvSpPr>
        <p:spPr>
          <a:xfrm>
            <a:off x="1833722" y="1299410"/>
            <a:ext cx="540000" cy="540000"/>
          </a:xfrm>
          <a:prstGeom prst="rect">
            <a:avLst/>
          </a:prstGeom>
          <a:solidFill>
            <a:srgbClr val="CEDCE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21" name="TextovéPole 20"/>
          <p:cNvSpPr txBox="1">
            <a:spLocks noChangeAspect="1"/>
          </p:cNvSpPr>
          <p:nvPr/>
        </p:nvSpPr>
        <p:spPr>
          <a:xfrm>
            <a:off x="2559205" y="1299410"/>
            <a:ext cx="540000" cy="540000"/>
          </a:xfrm>
          <a:prstGeom prst="rect">
            <a:avLst/>
          </a:prstGeom>
          <a:solidFill>
            <a:srgbClr val="CEDCE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04943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0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6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7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8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9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9" grpId="0" animBg="1"/>
      <p:bldP spid="19" grpId="1" animBg="1"/>
      <p:bldP spid="20" grpId="0" animBg="1"/>
      <p:bldP spid="21" grpId="0" animBg="1"/>
      <p:bldP spid="21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</a:t>
            </a:r>
            <a:r>
              <a:rPr lang="cs-CZ" sz="3200" b="1" dirty="0" smtClean="0"/>
              <a:t>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/>
              <a:t>Fotoarchiv autorky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716891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3951331"/>
            <a:ext cx="9509760" cy="9415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r>
              <a:rPr lang="cs-CZ" smtClean="0"/>
              <a:t>Didaktický kufřík - KUMUČ (knoflíky, barvy, papíry)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40331"/>
          </a:xfrm>
        </p:spPr>
        <p:txBody>
          <a:bodyPr>
            <a:normAutofit/>
          </a:bodyPr>
          <a:lstStyle/>
          <a:p>
            <a:r>
              <a:rPr lang="cs-CZ" dirty="0" smtClean="0"/>
              <a:t>Děti třídí knoflíky podle počtu </a:t>
            </a:r>
            <a:r>
              <a:rPr lang="cs-CZ" dirty="0" smtClean="0"/>
              <a:t>dírek. </a:t>
            </a:r>
            <a:r>
              <a:rPr lang="cs-CZ" dirty="0" smtClean="0"/>
              <a:t>Potom počítají, kolik knoflíků má 4 dírky.</a:t>
            </a:r>
          </a:p>
          <a:p>
            <a:r>
              <a:rPr lang="cs-CZ" dirty="0" smtClean="0"/>
              <a:t>Navazuje výtvarná činnost. Děti si namalují na čtvrtku hlavu zvířátka a po zaschnutí nalepí na místo očí a čumáčku knoflíky.</a:t>
            </a: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procvičí </a:t>
            </a:r>
            <a:r>
              <a:rPr lang="cs-CZ" dirty="0" smtClean="0"/>
              <a:t>matematiku</a:t>
            </a:r>
            <a:r>
              <a:rPr lang="cs-CZ" dirty="0" smtClean="0"/>
              <a:t>, jednoduché </a:t>
            </a:r>
            <a:r>
              <a:rPr lang="cs-CZ" dirty="0" smtClean="0"/>
              <a:t>počítání</a:t>
            </a:r>
            <a:r>
              <a:rPr lang="cs-CZ" dirty="0" smtClean="0"/>
              <a:t>.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snímku dvoudírkov</a:t>
            </a:r>
            <a:r>
              <a:rPr lang="cs-CZ" dirty="0" smtClean="0"/>
              <a:t>é knoflíky po dotyku zmizí. </a:t>
            </a:r>
            <a:r>
              <a:rPr lang="cs-CZ" dirty="0" err="1" smtClean="0"/>
              <a:t>Čtyřdírkové</a:t>
            </a:r>
            <a:r>
              <a:rPr lang="cs-CZ" dirty="0" smtClean="0"/>
              <a:t> se po dotyku zatočí.</a:t>
            </a:r>
          </a:p>
          <a:p>
            <a:r>
              <a:rPr lang="cs-CZ" dirty="0" smtClean="0"/>
              <a:t>Na dalším snímku se knoflíky po dotyku opět točí. </a:t>
            </a:r>
            <a:r>
              <a:rPr lang="cs-CZ" dirty="0" smtClean="0"/>
              <a:t>Tlačítko se správným číslem problikne, ostatní po dotyku zesvětlají.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  <a:endParaRPr lang="cs-CZ" dirty="0" smtClean="0"/>
          </a:p>
          <a:p>
            <a:r>
              <a:rPr lang="cs-CZ" dirty="0" smtClean="0"/>
              <a:t>VZDĚLÁVACÍ PODOBLAST – Poznávací schopnosti – Základní matematické početní a číselné pojmy a operace.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</a:t>
            </a:r>
            <a:r>
              <a:rPr lang="cs-CZ" dirty="0" smtClean="0"/>
              <a:t>chápat, že číslovka označuje počet;  orientovat se v </a:t>
            </a:r>
            <a:r>
              <a:rPr lang="cs-CZ" smtClean="0"/>
              <a:t>číselné řadě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278</Words>
  <Application>Microsoft Office PowerPoint</Application>
  <PresentationFormat>Širokoúhlá obrazovka</PresentationFormat>
  <Paragraphs>43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Arial</vt:lpstr>
      <vt:lpstr>Century Gothic</vt:lpstr>
      <vt:lpstr>Sheer Green 16x9</vt:lpstr>
      <vt:lpstr>Knoflíky</vt:lpstr>
      <vt:lpstr>Prezentace aplikace PowerPoint</vt:lpstr>
      <vt:lpstr>Prezentace aplikace PowerPoint</vt:lpstr>
      <vt:lpstr>Použité zdroje obrázků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2015-06-28T13:05:00Z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