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6" r:id="rId4"/>
    <p:sldId id="287" r:id="rId5"/>
    <p:sldId id="288" r:id="rId6"/>
    <p:sldId id="284" r:id="rId7"/>
    <p:sldId id="289" r:id="rId8"/>
    <p:sldId id="290" r:id="rId9"/>
    <p:sldId id="275" r:id="rId10"/>
    <p:sldId id="276" r:id="rId11"/>
    <p:sldId id="278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86"/>
            <p14:sldId id="287"/>
            <p14:sldId id="288"/>
          </p14:sldIdLst>
        </p14:section>
        <p14:section name="PL" id="{6E3EDF32-CB81-4EFE-9EF1-584B6458BB58}">
          <p14:sldIdLst>
            <p14:sldId id="284"/>
            <p14:sldId id="289"/>
            <p14:sldId id="290"/>
          </p14:sldIdLst>
        </p14:section>
        <p14:section name="popisy" id="{4491A3A5-2D98-4803-9565-90AB9C3B3DA8}">
          <p14:sldIdLst>
            <p14:sldId id="275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EFF2C2"/>
    <a:srgbClr val="0F0F0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411" autoAdjust="0"/>
    <p:restoredTop sz="94660"/>
  </p:normalViewPr>
  <p:slideViewPr>
    <p:cSldViewPr snapToGrid="0">
      <p:cViewPr varScale="1">
        <p:scale>
          <a:sx n="77" d="100"/>
          <a:sy n="77" d="100"/>
        </p:scale>
        <p:origin x="-96" y="-63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28.6.2015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28.6.2015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pn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13" Type="http://schemas.openxmlformats.org/officeDocument/2006/relationships/image" Target="../media/image34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pn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5" Type="http://schemas.openxmlformats.org/officeDocument/2006/relationships/image" Target="../media/image18.png"/><Relationship Id="rId10" Type="http://schemas.openxmlformats.org/officeDocument/2006/relationships/image" Target="../media/image31.png"/><Relationship Id="rId4" Type="http://schemas.openxmlformats.org/officeDocument/2006/relationships/image" Target="../media/image25.png"/><Relationship Id="rId9" Type="http://schemas.openxmlformats.org/officeDocument/2006/relationships/image" Target="../media/image30.png"/><Relationship Id="rId14" Type="http://schemas.openxmlformats.org/officeDocument/2006/relationships/image" Target="../media/image3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6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ZATOULANÁ KLUBÍČKA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b="1" cap="none" dirty="0" smtClean="0"/>
              <a:t>labyrinty</a:t>
            </a:r>
            <a:endParaRPr lang="cs-CZ" sz="2400" b="1" i="0" cap="none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01659" y="16436"/>
            <a:ext cx="6607891" cy="68415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958081">
            <a:off x="200910" y="398445"/>
            <a:ext cx="2036171" cy="130124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808845">
            <a:off x="316614" y="4158762"/>
            <a:ext cx="2036171" cy="130124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1247743" flipH="1">
            <a:off x="202307" y="1922566"/>
            <a:ext cx="1998215" cy="1276985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1205756">
            <a:off x="7410398" y="336111"/>
            <a:ext cx="2036171" cy="1301241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536416" flipH="1">
            <a:off x="7246743" y="2258170"/>
            <a:ext cx="2124931" cy="135796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095841" flipH="1">
            <a:off x="7002373" y="4426619"/>
            <a:ext cx="2072986" cy="1324768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120290" y="253026"/>
            <a:ext cx="872613" cy="557655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48101" y="1368336"/>
            <a:ext cx="872613" cy="557655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48101" y="810681"/>
            <a:ext cx="872613" cy="557655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48101" y="2436522"/>
            <a:ext cx="872613" cy="557655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48101" y="3551832"/>
            <a:ext cx="872613" cy="557655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48101" y="2994177"/>
            <a:ext cx="872613" cy="557655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48101" y="4712678"/>
            <a:ext cx="872613" cy="557655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48101" y="5827988"/>
            <a:ext cx="872613" cy="557655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48101" y="5270333"/>
            <a:ext cx="872613" cy="557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39561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3" dur="indefinite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4" dur="indefinite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9" dur="indefinite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0" dur="indefinite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2" dur="indefinite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3" dur="indefinite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5" dur="indefinite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6" dur="indefinite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000"/>
                            </p:stCondLst>
                            <p:childTnLst>
                              <p:par>
                                <p:cTn id="77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8" dur="indefinite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9" dur="indefinite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 tmFilter="0, 0; .2, .5; .8, .5; 1, 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5" dur="250" autoRev="1" fill="hold"/>
                                        <p:tgtEl>
                                          <p:spTgt spid="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6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7" dur="25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9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9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0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Obrázek 1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2429786" y="-18740"/>
            <a:ext cx="6396691" cy="6858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4244018">
            <a:off x="4309452" y="4383389"/>
            <a:ext cx="1993391" cy="127390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08100" flipV="1">
            <a:off x="856979" y="3127174"/>
            <a:ext cx="2280407" cy="1457323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694630">
            <a:off x="2802767" y="4676653"/>
            <a:ext cx="2535280" cy="162020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303172" flipV="1">
            <a:off x="838483" y="4175348"/>
            <a:ext cx="3173942" cy="202834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56696" y="328823"/>
            <a:ext cx="2535280" cy="1620203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56696" y="326291"/>
            <a:ext cx="2535280" cy="1620203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71673" y="5020340"/>
            <a:ext cx="919364" cy="587530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62912" y="293119"/>
            <a:ext cx="977629" cy="624767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33183" y="5983705"/>
            <a:ext cx="984181" cy="628953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10127339" y="2757174"/>
            <a:ext cx="1155031" cy="1107996"/>
          </a:xfrm>
          <a:prstGeom prst="rect">
            <a:avLst/>
          </a:prstGeom>
          <a:solidFill>
            <a:srgbClr val="EFF2C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6600" b="1" dirty="0" smtClean="0"/>
              <a:t>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7576976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Obrázek 2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7521587" y="220718"/>
            <a:ext cx="1903317" cy="121633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1432498" flipV="1">
            <a:off x="7842000" y="1958767"/>
            <a:ext cx="2022156" cy="1292284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1979556">
            <a:off x="7710603" y="3337525"/>
            <a:ext cx="2195991" cy="140337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852525" flipH="1">
            <a:off x="7714069" y="5238417"/>
            <a:ext cx="2278017" cy="145579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7528260" y="220718"/>
            <a:ext cx="1889970" cy="120781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1902843">
            <a:off x="7729190" y="3347327"/>
            <a:ext cx="2168997" cy="138612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855534" flipH="1">
            <a:off x="7692897" y="5229018"/>
            <a:ext cx="2333212" cy="1491069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93652" flipH="1">
            <a:off x="7831595" y="1941977"/>
            <a:ext cx="2042964" cy="130558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56618" y="-48126"/>
            <a:ext cx="5512918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84086" y="5156215"/>
            <a:ext cx="2535280" cy="162020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2517" y="1572077"/>
            <a:ext cx="2535280" cy="162020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12039" y="18787"/>
            <a:ext cx="2535280" cy="1620203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84086" y="3393038"/>
            <a:ext cx="2535280" cy="1620203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10812235" y="227617"/>
            <a:ext cx="1155031" cy="1107996"/>
          </a:xfrm>
          <a:prstGeom prst="rect">
            <a:avLst/>
          </a:prstGeom>
          <a:solidFill>
            <a:srgbClr val="EFF2C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6600" b="1" dirty="0" smtClean="0"/>
              <a:t>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1989801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EFF2C2"/>
              </a:clrFrom>
              <a:clrTo>
                <a:srgbClr val="EFF2C2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47379" y="412676"/>
            <a:ext cx="6607891" cy="684156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1205756">
            <a:off x="7456118" y="732351"/>
            <a:ext cx="2036171" cy="130124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536416" flipH="1">
            <a:off x="7292463" y="2654410"/>
            <a:ext cx="2124931" cy="135796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095841" flipH="1">
            <a:off x="7048093" y="4822859"/>
            <a:ext cx="2072986" cy="132476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800000">
            <a:off x="354278" y="1038868"/>
            <a:ext cx="2036171" cy="130124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468321">
            <a:off x="234260" y="4667365"/>
            <a:ext cx="2036171" cy="130124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9306063" flipH="1">
            <a:off x="410116" y="2782529"/>
            <a:ext cx="1965679" cy="1256192"/>
          </a:xfrm>
          <a:prstGeom prst="rect">
            <a:avLst/>
          </a:prstGeom>
        </p:spPr>
      </p:pic>
      <p:sp>
        <p:nvSpPr>
          <p:cNvPr id="19" name="Ovál 18"/>
          <p:cNvSpPr/>
          <p:nvPr/>
        </p:nvSpPr>
        <p:spPr>
          <a:xfrm>
            <a:off x="9811210" y="4589088"/>
            <a:ext cx="2192712" cy="2192712"/>
          </a:xfrm>
          <a:prstGeom prst="ellipse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9811210" y="2340862"/>
            <a:ext cx="2192712" cy="2192712"/>
          </a:xfrm>
          <a:prstGeom prst="ellipse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9811210" y="92636"/>
            <a:ext cx="2192712" cy="2192712"/>
          </a:xfrm>
          <a:prstGeom prst="ellipse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65365" y="142183"/>
            <a:ext cx="609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Které dvojice klubíček k sobě patří? Až je najdeš, zamotej klubíčka u pravého okraje listu.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23229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EFF2C2"/>
              </a:clrFrom>
              <a:clrTo>
                <a:srgbClr val="EFF2C2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2507973" y="-18740"/>
            <a:ext cx="6396691" cy="6858000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524463" flipV="1">
            <a:off x="1221237" y="3399997"/>
            <a:ext cx="1889760" cy="1207675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5115806">
            <a:off x="4280631" y="4391606"/>
            <a:ext cx="1634155" cy="104432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697363">
            <a:off x="2968674" y="4654926"/>
            <a:ext cx="2396807" cy="153171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169644" flipV="1">
            <a:off x="1298855" y="4229298"/>
            <a:ext cx="2755285" cy="1760800"/>
          </a:xfrm>
          <a:prstGeom prst="rect">
            <a:avLst/>
          </a:prstGeom>
        </p:spPr>
      </p:pic>
      <p:sp>
        <p:nvSpPr>
          <p:cNvPr id="9" name="Ovál 8"/>
          <p:cNvSpPr/>
          <p:nvPr/>
        </p:nvSpPr>
        <p:spPr>
          <a:xfrm>
            <a:off x="8598534" y="4627808"/>
            <a:ext cx="2192712" cy="2192712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88302" y="0"/>
            <a:ext cx="2192712" cy="2192712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8480798" y="140531"/>
            <a:ext cx="2192712" cy="2192712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807215" y="4845038"/>
            <a:ext cx="899765" cy="899765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 rot="16200000">
            <a:off x="-2183187" y="3717740"/>
            <a:ext cx="52975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Různými barvami vybarvi 4 klubíčka v levé části papíru. Do prázdných koleček „zamotej“ konce vlny správné barvy.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316468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clrChange>
              <a:clrFrom>
                <a:srgbClr val="EFF2C2"/>
              </a:clrFrom>
              <a:clrTo>
                <a:srgbClr val="EFF2C2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79546" y="-48126"/>
            <a:ext cx="5512918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1154618">
            <a:off x="7259407" y="78099"/>
            <a:ext cx="2535280" cy="162020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6820" y="1310640"/>
            <a:ext cx="2535280" cy="162020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6820" y="3250155"/>
            <a:ext cx="2535280" cy="162020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659145" flipV="1">
            <a:off x="704955" y="5026823"/>
            <a:ext cx="2339012" cy="149477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1422948" flipV="1">
            <a:off x="1393205" y="106"/>
            <a:ext cx="1876534" cy="119922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0505271" flipV="1">
            <a:off x="7449244" y="1806371"/>
            <a:ext cx="1696704" cy="10843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442405" flipH="1" flipV="1">
            <a:off x="7163560" y="4696621"/>
            <a:ext cx="2268070" cy="1449439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 flipV="1">
            <a:off x="7356860" y="2957815"/>
            <a:ext cx="2231937" cy="1426347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 rot="16200000">
            <a:off x="-2724606" y="3486834"/>
            <a:ext cx="609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Které dvojice klubíček k sobě patří? Až je najdeš, zamotej klubíčka  u spodního okraje listu.</a:t>
            </a:r>
            <a:endParaRPr lang="cs-CZ" dirty="0"/>
          </a:p>
        </p:txBody>
      </p:sp>
      <p:sp>
        <p:nvSpPr>
          <p:cNvPr id="21" name="Ovál 20"/>
          <p:cNvSpPr/>
          <p:nvPr/>
        </p:nvSpPr>
        <p:spPr>
          <a:xfrm>
            <a:off x="9870844" y="4589088"/>
            <a:ext cx="2192712" cy="2192712"/>
          </a:xfrm>
          <a:prstGeom prst="ellipse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9870844" y="2340862"/>
            <a:ext cx="2192712" cy="2192712"/>
          </a:xfrm>
          <a:prstGeom prst="ellipse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9870844" y="92636"/>
            <a:ext cx="2192712" cy="2192712"/>
          </a:xfrm>
          <a:prstGeom prst="ellipse">
            <a:avLst/>
          </a:prstGeom>
          <a:noFill/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97455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r>
              <a:rPr lang="cs-CZ" dirty="0" smtClean="0"/>
              <a:t>Vlastní kresby (labyrinty)</a:t>
            </a:r>
            <a:endParaRPr lang="cs-CZ" dirty="0"/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341120" y="2923697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smtClean="0"/>
              <a:t>Materiály, pomůcky a technické vybavení</a:t>
            </a:r>
            <a:endParaRPr lang="cs-CZ" sz="32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341120" y="4158137"/>
            <a:ext cx="9509760" cy="114936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Dotyková obrazovka, připojená k PC</a:t>
            </a:r>
          </a:p>
          <a:p>
            <a:r>
              <a:rPr lang="cs-CZ" smtClean="0"/>
              <a:t>Didaktický kufřík - KUMUČ (pastelky, klubíčka vlny)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řeší  na dotykové obrazovce nebo na papíře tři labyrinty – zamotaná klubíčka.</a:t>
            </a:r>
          </a:p>
          <a:p>
            <a:r>
              <a:rPr lang="cs-CZ" dirty="0" smtClean="0"/>
              <a:t>Navazuje hra, kdy celou třídu využijeme k vyrobení labyrintu.  Skrz celou třídu protáhneme nit/ vlnu. Děti musejí projít celou trasu a vlny se stále držet nebo ji smotávat do klubíčka. Vlnu natáhneme prostorem tak, aby děti musely překonávat různé překážky – skrz tunel, pod stolečkem, přes </a:t>
            </a:r>
            <a:r>
              <a:rPr lang="cs-CZ" dirty="0" smtClean="0"/>
              <a:t>židličku…</a:t>
            </a: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prvním labyrintu (3 barvy) děti pomocí nástroje prezentace „pero“ vybarví bílá klubíčka v pravé části obrazovky. Pro kontrolu je 9 malých klubíček nastaveno tak, že správná odpověď problikne (a špatné dvě zmizí), špatná po dotyku zesvětlá.</a:t>
            </a:r>
          </a:p>
          <a:p>
            <a:r>
              <a:rPr lang="cs-CZ" dirty="0" smtClean="0"/>
              <a:t>Na dalším labyrintu lze kontrolu řešení (děti opět kreslí pomocí „pera“ při prezentaci) vyvolat dotykem na otazník.</a:t>
            </a:r>
          </a:p>
          <a:p>
            <a:r>
              <a:rPr lang="cs-CZ" dirty="0" smtClean="0"/>
              <a:t>Třetí labyrint – po dotyku na tlačítko s otazníkem se bílá klubíčka zbarví správnou barvou.</a:t>
            </a:r>
          </a:p>
          <a:p>
            <a:r>
              <a:rPr lang="cs-CZ" dirty="0" smtClean="0"/>
              <a:t>Pracovní listy animace nemají, jsou určeny k tisku a při prezentaci se ani nezobrazují.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DÍTĚ A JEHO PSYCHIKA (PSYCHOLOGICKÁ)</a:t>
            </a:r>
          </a:p>
          <a:p>
            <a:r>
              <a:rPr lang="cs-CZ" dirty="0" smtClean="0"/>
              <a:t>Vzdělávací podoblast Poznávací schopnosti – Základní matematické, početní a číselné pojmy a operace</a:t>
            </a:r>
          </a:p>
          <a:p>
            <a:r>
              <a:rPr lang="cs-CZ" dirty="0" smtClean="0"/>
              <a:t>Dosažené konkretizované výstupy – rozumět a používat základní pojmy označující délku, </a:t>
            </a:r>
            <a:r>
              <a:rPr lang="cs-CZ" dirty="0" smtClean="0"/>
              <a:t>velikost…; </a:t>
            </a:r>
            <a:r>
              <a:rPr lang="cs-CZ" dirty="0" smtClean="0"/>
              <a:t>řešit rébusy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408</Words>
  <Application>Microsoft Office PowerPoint</Application>
  <PresentationFormat>Vlastní</PresentationFormat>
  <Paragraphs>44</Paragraphs>
  <Slides>12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Sheer Green 16x9</vt:lpstr>
      <vt:lpstr>ZATOULANÁ KLUBÍČKA</vt:lpstr>
      <vt:lpstr>Snímek 2</vt:lpstr>
      <vt:lpstr>Snímek 3</vt:lpstr>
      <vt:lpstr>Snímek 4</vt:lpstr>
      <vt:lpstr>Snímek 5</vt:lpstr>
      <vt:lpstr>Snímek 6</vt:lpstr>
      <vt:lpstr>Snímek 7</vt:lpstr>
      <vt:lpstr>Použité zdroje obrázků</vt:lpstr>
      <vt:lpstr>Metodický postup</vt:lpstr>
      <vt:lpstr>Práce s interaktivním výukovým materiálem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2015-06-28T13:19:45Z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