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3" r:id="rId4"/>
    <p:sldId id="273" r:id="rId5"/>
    <p:sldId id="291" r:id="rId6"/>
    <p:sldId id="292" r:id="rId7"/>
    <p:sldId id="284" r:id="rId8"/>
    <p:sldId id="287" r:id="rId9"/>
    <p:sldId id="288" r:id="rId10"/>
    <p:sldId id="289" r:id="rId11"/>
    <p:sldId id="290" r:id="rId12"/>
    <p:sldId id="285" r:id="rId13"/>
    <p:sldId id="293" r:id="rId14"/>
    <p:sldId id="275" r:id="rId15"/>
    <p:sldId id="276" r:id="rId16"/>
    <p:sldId id="278" r:id="rId17"/>
    <p:sldId id="279" r:id="rId18"/>
    <p:sldId id="280" r:id="rId19"/>
    <p:sldId id="281" r:id="rId2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svazky klíčů" id="{B6707796-E6B6-457E-A385-D5A3BB8693D5}">
          <p14:sldIdLst>
            <p14:sldId id="283"/>
            <p14:sldId id="273"/>
            <p14:sldId id="291"/>
            <p14:sldId id="292"/>
          </p14:sldIdLst>
        </p14:section>
        <p14:section name="párování" id="{9AF528A1-4298-4FE8-8167-2A8E7E422DE2}">
          <p14:sldIdLst>
            <p14:sldId id="284"/>
            <p14:sldId id="287"/>
            <p14:sldId id="288"/>
            <p14:sldId id="289"/>
            <p14:sldId id="290"/>
          </p14:sldIdLst>
        </p14:section>
        <p14:section name="PL - spojovačky" id="{7460F327-B26A-42F7-BAAF-4F1CBE4B29C7}">
          <p14:sldIdLst>
            <p14:sldId id="285"/>
          </p14:sldIdLst>
        </p14:section>
        <p14:section name="pracovní" id="{49510047-1156-4B19-975F-DCA4CF9D2795}">
          <p14:sldIdLst>
            <p14:sldId id="293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61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20" y="-72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5-06-28T13:41:25.296" idx="2">
    <p:pos x="10" y="10"/>
    <p:text>Lze použít k vytvoření dalších vrorů.</p:text>
    <p:extLst>
      <p:ext uri="{C676402C-5697-4E1C-873F-D02D1690AC5C}">
        <p15:threadingInfo xmlns:p15="http://schemas.microsoft.com/office/powerpoint/2012/main" xmlns="" timeZoneBias="-1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KASTELÁN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i="0" baseline="0" smtClean="0"/>
              <a:t>Svazky klíčů</a:t>
            </a:r>
            <a:endParaRPr lang="cs-CZ" sz="240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074" name="Picture 2" descr="Klí&amp;ccaron;, Nástroj, Hardware, Kov, Seminá&amp;rcaron;, Mechani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15722" y="948742"/>
            <a:ext cx="2492174" cy="179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usic Sig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62676" y="2979941"/>
            <a:ext cx="976407" cy="269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Ná&amp;rcaron;adí, Klí&amp;ccaron;, Mechanik, Kovový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616">
            <a:off x="5215139" y="425989"/>
            <a:ext cx="1855286" cy="210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2" name="Picture 30" descr="Hrad, Královský, Cesta, V&amp;ecaron;&amp;zcaron;e, Pohádkové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079" y="348210"/>
            <a:ext cx="3123464" cy="4022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Dve&amp;rcaron;e, Vstup, Vchod, D&amp;uring;m, Kliky Dve&amp;rcaron;í, Rám, Návrhá&amp;rcaron;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03981" flipH="1">
            <a:off x="2046043" y="2881641"/>
            <a:ext cx="219278" cy="33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Klí&amp;ccaron;, P&amp;rcaron;ístup, Správce, Kód, Uzam&amp;ccaron;eno, Chrán&amp;ecaron;ná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67641">
            <a:off x="7745659" y="4167999"/>
            <a:ext cx="2075023" cy="103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ey Clip Ar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10858">
            <a:off x="5627441" y="2753690"/>
            <a:ext cx="28575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4451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30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4.81481E-6 L -0.3918 -0.0428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96" y="-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500"/>
                            </p:stCondLst>
                            <p:childTnLst>
                              <p:par>
                                <p:cTn id="6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9" dur="2000" fill="hold"/>
                                        <p:tgtEl>
                                          <p:spTgt spid="3078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500"/>
                            </p:stCondLst>
                            <p:childTnLst>
                              <p:par>
                                <p:cTn id="7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9" name="HRADČANY" descr="Praha, Lampy, Podrobnosti, Ulice, Místa, Histori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08" t="16292" r="8460" b="24184"/>
          <a:stretch/>
        </p:blipFill>
        <p:spPr bwMode="auto">
          <a:xfrm>
            <a:off x="5849636" y="784545"/>
            <a:ext cx="5226267" cy="242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20"/>
          <p:cNvSpPr txBox="1"/>
          <p:nvPr/>
        </p:nvSpPr>
        <p:spPr>
          <a:xfrm>
            <a:off x="5885774" y="1296268"/>
            <a:ext cx="181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097254" y="2770986"/>
            <a:ext cx="2077673" cy="2077673"/>
          </a:xfrm>
          <a:prstGeom prst="ellipse">
            <a:avLst/>
          </a:prstGeom>
          <a:noFill/>
          <a:ln w="76200"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567331">
            <a:off x="3512987" y="172750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http://www.clker.com/cliparts/1/z/K/0/r/c/orang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876419">
            <a:off x="679876" y="250141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http://www.clker.com/cliparts/k/j/8/O/D/P/gold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696893">
            <a:off x="1756652" y="138260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F/9/K/i/O/x/blue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679322">
            <a:off x="3992025" y="362159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1/P/1/Y/B/P/red-key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7130">
            <a:off x="1003876" y="416614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Pink Key Clip Ar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81387">
            <a:off x="2140405" y="4763209"/>
            <a:ext cx="1574653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ál 19"/>
          <p:cNvSpPr/>
          <p:nvPr/>
        </p:nvSpPr>
        <p:spPr>
          <a:xfrm>
            <a:off x="2097254" y="2770986"/>
            <a:ext cx="2077673" cy="2077673"/>
          </a:xfrm>
          <a:prstGeom prst="ellipse">
            <a:avLst/>
          </a:prstGeom>
          <a:noFill/>
          <a:ln w="76200"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Picture 2" descr="K&amp;rcaron;ivoklát, Hrad, Pevnost, Hradby, Architektura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84" t="21250" r="2884" b="11644"/>
          <a:stretch/>
        </p:blipFill>
        <p:spPr bwMode="auto">
          <a:xfrm>
            <a:off x="7279313" y="663084"/>
            <a:ext cx="3571567" cy="342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8"/>
          <p:cNvSpPr txBox="1"/>
          <p:nvPr/>
        </p:nvSpPr>
        <p:spPr>
          <a:xfrm>
            <a:off x="9613171" y="663084"/>
            <a:ext cx="1526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KŘIVOKLÁT</a:t>
            </a:r>
            <a:endParaRPr lang="cs-CZ" dirty="0"/>
          </a:p>
        </p:txBody>
      </p:sp>
      <p:pic>
        <p:nvPicPr>
          <p:cNvPr id="14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83612">
            <a:off x="2117081" y="477184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518957">
            <a:off x="1397463" y="158639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21550">
            <a:off x="2605257" y="1297951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95532">
            <a:off x="1222358" y="4386768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8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869637">
            <a:off x="4084984" y="310606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1/P/1/Y/B/P/red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373364">
            <a:off x="3863621" y="391207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8377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2097254" y="2770986"/>
            <a:ext cx="2077673" cy="2077673"/>
          </a:xfrm>
          <a:prstGeom prst="ellipse">
            <a:avLst/>
          </a:prstGeom>
          <a:noFill/>
          <a:ln w="76200"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KARLŠTEJN" descr="Karlštejn, Ulice, Praha, Hrad, Pohled, Cestovního Ruchu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70" t="25899" r="39161" b="42275"/>
          <a:stretch/>
        </p:blipFill>
        <p:spPr bwMode="auto">
          <a:xfrm rot="172086">
            <a:off x="7297808" y="914460"/>
            <a:ext cx="3811778" cy="234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8"/>
          <p:cNvSpPr txBox="1"/>
          <p:nvPr/>
        </p:nvSpPr>
        <p:spPr>
          <a:xfrm>
            <a:off x="9512331" y="985173"/>
            <a:ext cx="1526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KARLŠTEJN</a:t>
            </a:r>
            <a:endParaRPr lang="cs-CZ" dirty="0"/>
          </a:p>
        </p:txBody>
      </p:sp>
      <p:pic>
        <p:nvPicPr>
          <p:cNvPr id="14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80022">
            <a:off x="3917337" y="2216641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F/9/K/i/O/x/blue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931458">
            <a:off x="1772420" y="138476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Pink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783615">
            <a:off x="864771" y="2122893"/>
            <a:ext cx="1574653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Pink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339778">
            <a:off x="2966647" y="1399001"/>
            <a:ext cx="1574653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Pink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219939">
            <a:off x="3917337" y="3832085"/>
            <a:ext cx="1574653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84200">
            <a:off x="1608585" y="4621109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95461">
            <a:off x="768476" y="3778043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4614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klíč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74334" flipV="1">
            <a:off x="6623071" y="240763"/>
            <a:ext cx="1955560" cy="20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ngle Key Clip Art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69661">
            <a:off x="4062281" y="1189806"/>
            <a:ext cx="2419417" cy="241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93879" flipH="1" flipV="1">
            <a:off x="9754324" y="5079570"/>
            <a:ext cx="1848168" cy="192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86" name="Picture 14" descr="Key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98216">
            <a:off x="9012840" y="3088596"/>
            <a:ext cx="670185" cy="21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ld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1860">
            <a:off x="225863" y="2168613"/>
            <a:ext cx="2446513" cy="77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9969">
            <a:off x="4740803" y="2886112"/>
            <a:ext cx="664180" cy="230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75393">
            <a:off x="6316099" y="3037587"/>
            <a:ext cx="2327243" cy="9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ey Clip Ar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5" t="12917" r="20649" b="21409"/>
          <a:stretch/>
        </p:blipFill>
        <p:spPr bwMode="auto">
          <a:xfrm rot="12746371">
            <a:off x="10303864" y="4393725"/>
            <a:ext cx="1569690" cy="86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ey1 Clip A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3776">
            <a:off x="316422" y="3579432"/>
            <a:ext cx="1355096" cy="13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Black Olde Key Clip Ar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85"/>
          <a:stretch/>
        </p:blipFill>
        <p:spPr bwMode="auto">
          <a:xfrm rot="15156102">
            <a:off x="588863" y="5215051"/>
            <a:ext cx="1975796" cy="165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946663" flipV="1">
            <a:off x="2053645" y="4187490"/>
            <a:ext cx="2041711" cy="7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88944" flipH="1">
            <a:off x="10210378" y="975488"/>
            <a:ext cx="640923" cy="22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73899" y="401341"/>
            <a:ext cx="3176336" cy="12054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0625" y="531329"/>
            <a:ext cx="2327243" cy="9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7492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410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9" dur="indefinit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0" dur="indefinite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klíč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74334" flipV="1">
            <a:off x="6623071" y="240763"/>
            <a:ext cx="1955560" cy="20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ngle Key Clip Art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69661">
            <a:off x="4062281" y="1189806"/>
            <a:ext cx="2419417" cy="241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93879" flipH="1" flipV="1">
            <a:off x="9754324" y="5079570"/>
            <a:ext cx="1848168" cy="192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086" name="Picture 14" descr="Key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98216">
            <a:off x="9012840" y="3088596"/>
            <a:ext cx="670185" cy="21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ld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1860">
            <a:off x="225863" y="2168613"/>
            <a:ext cx="2446513" cy="77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9969">
            <a:off x="4740803" y="2886112"/>
            <a:ext cx="664180" cy="230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75393">
            <a:off x="6316099" y="3037587"/>
            <a:ext cx="2327243" cy="9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ey Clip Ar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5" t="12917" r="20649" b="21409"/>
          <a:stretch/>
        </p:blipFill>
        <p:spPr bwMode="auto">
          <a:xfrm rot="12746371">
            <a:off x="10303864" y="4393725"/>
            <a:ext cx="1569690" cy="86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ey1 Clip A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3776">
            <a:off x="316422" y="3579432"/>
            <a:ext cx="1355096" cy="13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Black Olde Key Clip Ar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85"/>
          <a:stretch/>
        </p:blipFill>
        <p:spPr bwMode="auto">
          <a:xfrm rot="15156102">
            <a:off x="588863" y="5215051"/>
            <a:ext cx="1975796" cy="165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946663" flipV="1">
            <a:off x="2053645" y="4187490"/>
            <a:ext cx="2041711" cy="7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88944" flipH="1">
            <a:off x="10210378" y="975488"/>
            <a:ext cx="640923" cy="22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73899" y="401341"/>
            <a:ext cx="3176336" cy="12054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29977" y="-103603"/>
            <a:ext cx="664180" cy="230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0909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klíč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74334" flipV="1">
            <a:off x="6623071" y="240763"/>
            <a:ext cx="1955560" cy="20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ngle Key Clip Art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69661">
            <a:off x="4062281" y="1189806"/>
            <a:ext cx="2419417" cy="241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93879" flipH="1" flipV="1">
            <a:off x="9754324" y="5079570"/>
            <a:ext cx="1848168" cy="192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086" name="Picture 14" descr="Key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98216">
            <a:off x="9012840" y="3088596"/>
            <a:ext cx="670185" cy="21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ld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1860">
            <a:off x="225863" y="2168613"/>
            <a:ext cx="2446513" cy="77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9969">
            <a:off x="4740803" y="2886112"/>
            <a:ext cx="664180" cy="230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75393">
            <a:off x="6316099" y="3037587"/>
            <a:ext cx="2327243" cy="9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ey Clip Ar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5" t="12917" r="20649" b="21409"/>
          <a:stretch/>
        </p:blipFill>
        <p:spPr bwMode="auto">
          <a:xfrm rot="12746371">
            <a:off x="10303864" y="4393725"/>
            <a:ext cx="1569690" cy="86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ey1 Clip A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3776">
            <a:off x="316422" y="3579432"/>
            <a:ext cx="1355096" cy="13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Black Olde Key Clip Ar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85"/>
          <a:stretch/>
        </p:blipFill>
        <p:spPr bwMode="auto">
          <a:xfrm rot="15156102">
            <a:off x="588863" y="5215051"/>
            <a:ext cx="1975796" cy="165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946663" flipV="1">
            <a:off x="2053645" y="4187490"/>
            <a:ext cx="2041711" cy="7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88944" flipH="1">
            <a:off x="10210378" y="975488"/>
            <a:ext cx="640923" cy="22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73899" y="401341"/>
            <a:ext cx="3176336" cy="12054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6" descr="Key Clip Ar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5" t="12917" r="20649" b="21409"/>
          <a:stretch/>
        </p:blipFill>
        <p:spPr bwMode="auto">
          <a:xfrm rot="10800000">
            <a:off x="2177222" y="568208"/>
            <a:ext cx="1569690" cy="86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6753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41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klíč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74334" flipV="1">
            <a:off x="6623071" y="240763"/>
            <a:ext cx="1955560" cy="20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ngle Key Clip Art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69661">
            <a:off x="4062281" y="1189806"/>
            <a:ext cx="2419417" cy="241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93879" flipH="1" flipV="1">
            <a:off x="9754324" y="5079570"/>
            <a:ext cx="1848168" cy="192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3086" name="Picture 14" descr="Key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98216">
            <a:off x="9012840" y="3088596"/>
            <a:ext cx="670185" cy="21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ld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1860">
            <a:off x="225863" y="2168613"/>
            <a:ext cx="2446513" cy="77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9969">
            <a:off x="4740803" y="2886112"/>
            <a:ext cx="664180" cy="230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75393">
            <a:off x="6316099" y="3037587"/>
            <a:ext cx="2327243" cy="9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ey Clip Ar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5" t="12917" r="20649" b="21409"/>
          <a:stretch/>
        </p:blipFill>
        <p:spPr bwMode="auto">
          <a:xfrm rot="12746371">
            <a:off x="10303864" y="4393725"/>
            <a:ext cx="1569690" cy="86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ey1 Clip A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3776">
            <a:off x="316422" y="3579432"/>
            <a:ext cx="1355096" cy="13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Black Olde Key Clip Ar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85"/>
          <a:stretch/>
        </p:blipFill>
        <p:spPr bwMode="auto">
          <a:xfrm rot="15156102">
            <a:off x="588863" y="5215051"/>
            <a:ext cx="1975796" cy="165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946663" flipV="1">
            <a:off x="2053645" y="4187490"/>
            <a:ext cx="2041711" cy="7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88944" flipH="1">
            <a:off x="10210378" y="975488"/>
            <a:ext cx="640923" cy="22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73899" y="401341"/>
            <a:ext cx="3176336" cy="12054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12" descr="Black Olde Key Clip Ar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85"/>
          <a:stretch/>
        </p:blipFill>
        <p:spPr bwMode="auto">
          <a:xfrm rot="13244904">
            <a:off x="1959841" y="223294"/>
            <a:ext cx="1975796" cy="165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4948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410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klíč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74334" flipV="1">
            <a:off x="6623071" y="240763"/>
            <a:ext cx="1955560" cy="203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ngle Key Clip Art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69661">
            <a:off x="4062281" y="1189806"/>
            <a:ext cx="2419417" cy="241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93879" flipH="1" flipV="1">
            <a:off x="9754324" y="5079570"/>
            <a:ext cx="1848168" cy="192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086" name="Picture 14" descr="Key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98216">
            <a:off x="9012840" y="3088596"/>
            <a:ext cx="670185" cy="21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ld Key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1860">
            <a:off x="225863" y="2168613"/>
            <a:ext cx="2446513" cy="77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9969">
            <a:off x="4740803" y="2886112"/>
            <a:ext cx="664180" cy="230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75393">
            <a:off x="6316099" y="3037587"/>
            <a:ext cx="2327243" cy="9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ey Clip Ar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75" t="12917" r="20649" b="21409"/>
          <a:stretch/>
        </p:blipFill>
        <p:spPr bwMode="auto">
          <a:xfrm rot="12746371">
            <a:off x="10303864" y="4393725"/>
            <a:ext cx="1569690" cy="86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ey1 Clip A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3776">
            <a:off x="316422" y="3579432"/>
            <a:ext cx="1355096" cy="13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Black Olde Key Clip Ar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85"/>
          <a:stretch/>
        </p:blipFill>
        <p:spPr bwMode="auto">
          <a:xfrm rot="15156102">
            <a:off x="588863" y="5215051"/>
            <a:ext cx="1975796" cy="165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946663" flipV="1">
            <a:off x="2053645" y="4187490"/>
            <a:ext cx="2041711" cy="7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Key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88944" flipH="1">
            <a:off x="10210378" y="975488"/>
            <a:ext cx="640923" cy="22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73899" y="401341"/>
            <a:ext cx="3176336" cy="12054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12" descr="Key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26468" flipH="1" flipV="1">
            <a:off x="2108615" y="102472"/>
            <a:ext cx="1848168" cy="192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1611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 rot="5400000">
            <a:off x="-1309151" y="2457616"/>
            <a:ext cx="5713573" cy="2048228"/>
            <a:chOff x="459919" y="264791"/>
            <a:chExt cx="9760181" cy="3498875"/>
          </a:xfrm>
        </p:grpSpPr>
        <p:pic>
          <p:nvPicPr>
            <p:cNvPr id="3082" name="Picture 10" descr="Key Clip Art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368158" y="553257"/>
              <a:ext cx="1498758" cy="31250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0" name="Picture 18" descr="Golden Key Outline Clip Art"/>
            <p:cNvPicPr>
              <a:picLocks noChangeAspect="1" noChangeArrowheads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542" t="863"/>
            <a:stretch/>
          </p:blipFill>
          <p:spPr bwMode="auto">
            <a:xfrm rot="16200000">
              <a:off x="1608501" y="1114577"/>
              <a:ext cx="3236213" cy="15366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2" name="Picture 20" descr="Key Outline Clip Art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3138998">
              <a:off x="3994613" y="760063"/>
              <a:ext cx="2366859" cy="27114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6" name="Picture 24" descr="Klí&amp;ccaron;, P&amp;rcaron;ístup, Otev&amp;rcaron;eno, Odemknout, Klí&amp;ccaron;ové Bit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-298575" y="1130908"/>
              <a:ext cx="3033976" cy="1516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2" name="Picture 2" descr="Klí&amp;ccaron;, P&amp;rcaron;ístup, Klí&amp;ccaron;ové Bit, Zuby Klí&amp;ccaron;e, Odemknout"/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969554" flipV="1">
              <a:off x="8428037" y="467918"/>
              <a:ext cx="1792063" cy="32957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Picture 10" descr="Key Clip Art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9718789" y="135422"/>
            <a:ext cx="877367" cy="182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8" descr="Golden Key Outline Clip Art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2" t="863"/>
          <a:stretch/>
        </p:blipFill>
        <p:spPr bwMode="auto">
          <a:xfrm>
            <a:off x="9402639" y="4227865"/>
            <a:ext cx="1894467" cy="89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0" descr="Key Outline Clip Art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38998">
            <a:off x="9498234" y="5085025"/>
            <a:ext cx="1385550" cy="158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4" descr="Klí&amp;ccaron;, P&amp;rcaron;ístup, Otev&amp;rcaron;eno, Odemknout, Klí&amp;ccaron;ové Bit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22761" y="3043224"/>
            <a:ext cx="1776078" cy="888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Klí&amp;ccaron;, P&amp;rcaron;ístup, Klí&amp;ccaron;ové Bit, Zuby Klí&amp;ccaron;e, Odemknout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369554" flipV="1">
            <a:off x="9686267" y="1411732"/>
            <a:ext cx="1049067" cy="192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450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097254" y="2770986"/>
            <a:ext cx="2077673" cy="2077673"/>
          </a:xfrm>
          <a:prstGeom prst="ellipse">
            <a:avLst/>
          </a:prstGeom>
          <a:noFill/>
          <a:ln w="76200"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8" descr="http://www.clker.com/cliparts/U/w/c/L/T/Z/green-ke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567331">
            <a:off x="3512987" y="1727502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http://www.clker.com/cliparts/1/z/K/0/r/c/orange-ke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876419">
            <a:off x="679876" y="2501417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http://www.clker.com/cliparts/k/j/8/O/D/P/gold-key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696893">
            <a:off x="1756652" y="138260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F/9/K/i/O/x/blue-key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679322">
            <a:off x="3992025" y="3621590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1/P/1/Y/B/P/red-ke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7130">
            <a:off x="1003876" y="4166144"/>
            <a:ext cx="1574652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Pink Key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33551">
            <a:off x="2299454" y="4719146"/>
            <a:ext cx="1574653" cy="15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8714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871065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www.clker.com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959036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193476"/>
            <a:ext cx="9509760" cy="977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(pastelky, tužka, stavebnice „Akrobati“)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úvodního snímku si s dětmi povídáme obecně o zámcích a hradech. Ze zobrazených klíčů děti vybírají ten, kterým lze zámek otevřít…</a:t>
            </a:r>
          </a:p>
          <a:p>
            <a:r>
              <a:rPr lang="cs-CZ" dirty="0" smtClean="0"/>
              <a:t>Další tři snímky slouží jako podklad k povídání o konkrétních hradech/ zámcích a skládání svazku klíčů ze stavebnice „Akrobati“. Další zadání si děti mohou tvořit samy (Kladenský zámek, Okoř, Točník, Žebrák, </a:t>
            </a:r>
            <a:r>
              <a:rPr lang="cs-CZ" dirty="0" smtClean="0"/>
              <a:t>Dobříš…).</a:t>
            </a:r>
            <a:endParaRPr lang="cs-CZ" dirty="0" smtClean="0"/>
          </a:p>
          <a:p>
            <a:r>
              <a:rPr lang="cs-CZ" dirty="0" smtClean="0"/>
              <a:t>Na dalších pěti snímcích děti hledají stejný klíč jako je ten v červeném rámečku. Zároveň mohou děti spárovat klíče na pracovním listu.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Snímek č</a:t>
            </a:r>
            <a:r>
              <a:rPr lang="cs-CZ" dirty="0" smtClean="0"/>
              <a:t>. </a:t>
            </a:r>
            <a:r>
              <a:rPr lang="cs-CZ" b="1" dirty="0" smtClean="0"/>
              <a:t>2 </a:t>
            </a:r>
            <a:r>
              <a:rPr lang="cs-CZ" dirty="0" smtClean="0"/>
              <a:t>– Klíč, kterým lze zámek </a:t>
            </a:r>
            <a:r>
              <a:rPr lang="cs-CZ" dirty="0" smtClean="0"/>
              <a:t>otevřít, </a:t>
            </a:r>
            <a:r>
              <a:rPr lang="cs-CZ" dirty="0" smtClean="0"/>
              <a:t>se po dotyku přesune do zámku a otevře dveře; ostatní klíče po dotyku zesvětlají.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3-5 </a:t>
            </a:r>
            <a:r>
              <a:rPr lang="cs-CZ" dirty="0" smtClean="0"/>
              <a:t>– jsou bez animací, slouží jako vzor pro vytváření svazků pomocí stavebnice „Akrobati“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6-10 </a:t>
            </a:r>
            <a:r>
              <a:rPr lang="cs-CZ" dirty="0" smtClean="0"/>
              <a:t>(párování) – stejný klíč, jako je ten v rámečku, po dotyku problikne a otočí se, ostatní se otočí a zesvětlají.</a:t>
            </a:r>
          </a:p>
          <a:p>
            <a:r>
              <a:rPr lang="cs-CZ" b="1" dirty="0" smtClean="0"/>
              <a:t>Snímek č</a:t>
            </a:r>
            <a:r>
              <a:rPr lang="cs-CZ" b="1" dirty="0" smtClean="0"/>
              <a:t>. 11 </a:t>
            </a:r>
            <a:r>
              <a:rPr lang="cs-CZ" dirty="0" smtClean="0"/>
              <a:t>- pracovní list určený k tisku, děti tužkou/pastelkou čarou spojí dva stejné klíče. Dle zadání zprava doleva nebo obráceně.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9810" y="1673352"/>
            <a:ext cx="5921070" cy="3524813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Podle zadání na snímcích č. 3, 4 a 5 děti skládají svazky klíčů ze stavebnice „Akrobati“ (viz obrázek). </a:t>
            </a:r>
          </a:p>
          <a:p>
            <a:pPr lvl="0"/>
            <a:r>
              <a:rPr lang="cs-CZ" dirty="0" smtClean="0"/>
              <a:t>Další svazky k dalším hradům či zámkům si mohou děti vymýšlet samy pro svoje kamarády.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K řešení úkolu na pracovním listu děti použijí pastelku nebo tužku.</a:t>
            </a:r>
          </a:p>
          <a:p>
            <a:pPr marL="45720" lv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46" t="6377" r="15506" b="5893"/>
          <a:stretch/>
        </p:blipFill>
        <p:spPr>
          <a:xfrm>
            <a:off x="1318988" y="1610012"/>
            <a:ext cx="3557811" cy="363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 jeho psychika (psychologická)</a:t>
            </a:r>
          </a:p>
          <a:p>
            <a:r>
              <a:rPr lang="cs-CZ" dirty="0" smtClean="0"/>
              <a:t>Vzdělávací podoblast – Poznávací schopnosti - Tvořivost, vynalézavost, fantazie</a:t>
            </a:r>
          </a:p>
          <a:p>
            <a:r>
              <a:rPr lang="cs-CZ" dirty="0" smtClean="0"/>
              <a:t>Dosažené konkretizované výstupy – rozvíjet a obohacovat hru dle své fantazie; vytvořit jednoduchý model; tvořit dle vlastní fantazie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451</Words>
  <Application>Microsoft Office PowerPoint</Application>
  <PresentationFormat>Vlastní</PresentationFormat>
  <Paragraphs>58</Paragraphs>
  <Slides>18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KASTELÁN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 obrázků</vt:lpstr>
      <vt:lpstr>Metodický postup</vt:lpstr>
      <vt:lpstr>Práce s interaktivním výukovým materiálem</vt:lpstr>
      <vt:lpstr>Práce s didaktickým kufříkem KUMUČ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2015-06-28T13:21:52Z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