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8"/>
  </p:notesMasterIdLst>
  <p:handoutMasterIdLst>
    <p:handoutMasterId r:id="rId29"/>
  </p:handoutMasterIdLst>
  <p:sldIdLst>
    <p:sldId id="272" r:id="rId3"/>
    <p:sldId id="282" r:id="rId4"/>
    <p:sldId id="284" r:id="rId5"/>
    <p:sldId id="286" r:id="rId6"/>
    <p:sldId id="289" r:id="rId7"/>
    <p:sldId id="290" r:id="rId8"/>
    <p:sldId id="288" r:id="rId9"/>
    <p:sldId id="304" r:id="rId10"/>
    <p:sldId id="302" r:id="rId11"/>
    <p:sldId id="301" r:id="rId12"/>
    <p:sldId id="296" r:id="rId13"/>
    <p:sldId id="285" r:id="rId14"/>
    <p:sldId id="297" r:id="rId15"/>
    <p:sldId id="298" r:id="rId16"/>
    <p:sldId id="299" r:id="rId17"/>
    <p:sldId id="275" r:id="rId18"/>
    <p:sldId id="277" r:id="rId19"/>
    <p:sldId id="293" r:id="rId20"/>
    <p:sldId id="283" r:id="rId21"/>
    <p:sldId id="278" r:id="rId22"/>
    <p:sldId id="279" r:id="rId23"/>
    <p:sldId id="280" r:id="rId24"/>
    <p:sldId id="281" r:id="rId25"/>
    <p:sldId id="303" r:id="rId26"/>
    <p:sldId id="300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pečení" id="{B6707796-E6B6-457E-A385-D5A3BB8693D5}">
          <p14:sldIdLst>
            <p14:sldId id="282"/>
            <p14:sldId id="284"/>
          </p14:sldIdLst>
        </p14:section>
        <p14:section name="dvojice" id="{D953D8E3-6775-4ED7-BC37-14AECE1F5237}">
          <p14:sldIdLst>
            <p14:sldId id="286"/>
            <p14:sldId id="289"/>
            <p14:sldId id="290"/>
          </p14:sldIdLst>
        </p14:section>
        <p14:section name="zlomky" id="{8CC61966-FD2B-47E1-9CAD-81CB892918B8}">
          <p14:sldIdLst>
            <p14:sldId id="288"/>
            <p14:sldId id="304"/>
            <p14:sldId id="302"/>
            <p14:sldId id="301"/>
            <p14:sldId id="296"/>
          </p14:sldIdLst>
        </p14:section>
        <p14:section name="PL - omalovánky" id="{37F173BC-F495-477F-8C76-58A9DB92FC3E}">
          <p14:sldIdLst>
            <p14:sldId id="285"/>
            <p14:sldId id="297"/>
            <p14:sldId id="298"/>
            <p14:sldId id="299"/>
          </p14:sldIdLst>
        </p14:section>
        <p14:section name="popisy" id="{4491A3A5-2D98-4803-9565-90AB9C3B3DA8}">
          <p14:sldIdLst>
            <p14:sldId id="275"/>
            <p14:sldId id="277"/>
            <p14:sldId id="293"/>
            <p14:sldId id="283"/>
            <p14:sldId id="278"/>
            <p14:sldId id="279"/>
            <p14:sldId id="280"/>
            <p14:sldId id="281"/>
          </p14:sldIdLst>
        </p14:section>
        <p14:section name="pracovní" id="{5FD5C057-002E-43AC-90AB-6E7AC13E8909}">
          <p14:sldIdLst>
            <p14:sldId id="303"/>
            <p14:sldId id="300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FB2"/>
    <a:srgbClr val="374D5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11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02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28.6.2015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28.6.2015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18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openxmlformats.org/officeDocument/2006/relationships/image" Target="../media/image10.png"/><Relationship Id="rId17" Type="http://schemas.microsoft.com/office/2007/relationships/hdphoto" Target="../media/hdphoto6.wdp"/><Relationship Id="rId2" Type="http://schemas.openxmlformats.org/officeDocument/2006/relationships/audio" Target="../media/audio1.wav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9.jpeg"/><Relationship Id="rId5" Type="http://schemas.openxmlformats.org/officeDocument/2006/relationships/image" Target="../media/image5.png"/><Relationship Id="rId15" Type="http://schemas.microsoft.com/office/2007/relationships/hdphoto" Target="../media/hdphoto5.wdp"/><Relationship Id="rId10" Type="http://schemas.microsoft.com/office/2007/relationships/hdphoto" Target="../media/hdphoto3.wdp"/><Relationship Id="rId19" Type="http://schemas.microsoft.com/office/2007/relationships/hdphoto" Target="../media/hdphoto7.wdp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" TargetMode="External"/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6.png"/><Relationship Id="rId7" Type="http://schemas.openxmlformats.org/officeDocument/2006/relationships/image" Target="../media/image2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1350502"/>
            <a:ext cx="9601200" cy="1904337"/>
          </a:xfr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PEČEME KOLÁČE</a:t>
            </a:r>
            <a:endParaRPr lang="cs-CZ" sz="6000" b="1" i="0" dirty="0"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552761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Z jakých surovin se peče koláč?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4316" y="1017431"/>
            <a:ext cx="1375591" cy="1869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Přísady, Cukr, Mouka, Složka, Odměrka, Odměrky, Recep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0986" y="1349872"/>
            <a:ext cx="2265653" cy="166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péct, Máslo, Mouka, Hora, Hromada, Cookie, Vajíčk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87932" y="4727882"/>
            <a:ext cx="2095234" cy="139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ejce, Potraviny, Kolo, Hnědá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231" b="97538" l="9728" r="830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0039" y="1506929"/>
            <a:ext cx="2137893" cy="135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Ovoce, Meruňka, Meruňky, Celá Čísla, Pohár, Jádr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525" b="95801" l="0" r="98425">
                        <a14:foregroundMark x1="29134" y1="22047" x2="47441" y2="5774"/>
                        <a14:foregroundMark x1="47441" y1="9711" x2="61417" y2="28346"/>
                        <a14:foregroundMark x1="60827" y1="34908" x2="41929" y2="51181"/>
                        <a14:foregroundMark x1="73031" y1="39895" x2="91929" y2="45407"/>
                        <a14:foregroundMark x1="77362" y1="51181" x2="65748" y2="577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730" y="3078051"/>
            <a:ext cx="2114697" cy="1586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orůvky, Ovoce, Jídlo, Bobule, Zdraví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9725" y="2860192"/>
            <a:ext cx="2343441" cy="1713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Vlašské Ořechy, Ořechy, Zdravé, Skořápka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3237" b="97842" l="213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3812" y="4709060"/>
            <a:ext cx="2209876" cy="131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sunipix.com/food/food3/bread12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1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8794" y="1506929"/>
            <a:ext cx="2352726" cy="123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sunipix.com/food/Fried%20Chicken%20Leg-1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2667" b="92889" l="3667" r="99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1120" y="4855524"/>
            <a:ext cx="2114697" cy="158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Okurka, Zeleniny, Zelená, Organické, Potraviny, Zdravá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5313" b="9906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3791" y="3375448"/>
            <a:ext cx="2249897" cy="1124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147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026" name="Picture 2" descr="Food Mixer Clip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830" y="249469"/>
            <a:ext cx="1805748" cy="2015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1341120" y="438912"/>
            <a:ext cx="9509760" cy="55276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 nám s přípravou pomůže?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8" name="Picture 4" descr="Sporák, Retro, R&amp;uring;&amp;zcaron;ový, Domácnost, Spot&amp;rcaron;ebi&amp;ccaron;, Kuchyn&amp;ecaron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4631" y="1458828"/>
            <a:ext cx="2428598" cy="330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Va&amp;rcaron;e&amp;ccaron;ka, D&amp;rcaron;ev&amp;ecaron;né, Va&amp;rcaron;ení, L&amp;zcaron;íce, Nástroj, Kuchyn&amp;ecaron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947024">
            <a:off x="8081175" y="2707530"/>
            <a:ext cx="1212575" cy="242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ísa, Porcelán, Šedá, Planin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76487" y="1659622"/>
            <a:ext cx="2391613" cy="180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Vále&amp;ccaron;ek, Cukrárna, D&amp;rcaron;ev&amp;ecaron;né, Za&amp;rcaron;ízení, Kuchyn&amp;ecaron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116550">
            <a:off x="425101" y="5317110"/>
            <a:ext cx="2602113" cy="1418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673" y="2889251"/>
            <a:ext cx="1955401" cy="206170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48638" y="1458828"/>
            <a:ext cx="1416735" cy="129055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00894" y="3414793"/>
            <a:ext cx="1906755" cy="1599887"/>
          </a:xfrm>
          <a:prstGeom prst="rect">
            <a:avLst/>
          </a:prstGeom>
        </p:spPr>
      </p:pic>
      <p:pic>
        <p:nvPicPr>
          <p:cNvPr id="1036" name="Picture 12" descr="Stupnice, Váhy, Va&amp;rcaron;ení, Potraviny, Kuchyn&amp;ecaron;, Hmotnost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55881" y="4250099"/>
            <a:ext cx="1963175" cy="225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14184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269486" y="1015542"/>
            <a:ext cx="2906972" cy="525956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41" b="51086"/>
          <a:stretch/>
        </p:blipFill>
        <p:spPr>
          <a:xfrm>
            <a:off x="437955" y="1168672"/>
            <a:ext cx="2770495" cy="2683001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174" b="51335"/>
          <a:stretch/>
        </p:blipFill>
        <p:spPr>
          <a:xfrm>
            <a:off x="6331262" y="1548535"/>
            <a:ext cx="2288387" cy="2303137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2149" r="51764"/>
          <a:stretch/>
        </p:blipFill>
        <p:spPr>
          <a:xfrm>
            <a:off x="3673678" y="4000185"/>
            <a:ext cx="2307976" cy="2264635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19" t="51899"/>
          <a:stretch/>
        </p:blipFill>
        <p:spPr>
          <a:xfrm>
            <a:off x="9093653" y="3988409"/>
            <a:ext cx="2276612" cy="227641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2149" r="51764"/>
          <a:stretch/>
        </p:blipFill>
        <p:spPr>
          <a:xfrm rot="2700000">
            <a:off x="9120979" y="1530144"/>
            <a:ext cx="2307976" cy="226463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19" t="51899"/>
          <a:stretch/>
        </p:blipFill>
        <p:spPr>
          <a:xfrm rot="3390978">
            <a:off x="3688048" y="1354321"/>
            <a:ext cx="2276612" cy="2276411"/>
          </a:xfrm>
          <a:prstGeom prst="rect">
            <a:avLst/>
          </a:prstGeom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1341120" y="438912"/>
            <a:ext cx="9509760" cy="552761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 plechu byly dva stejné koláče, kde je ten druhý?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41" b="51086"/>
          <a:stretch/>
        </p:blipFill>
        <p:spPr>
          <a:xfrm rot="3600000">
            <a:off x="6343807" y="4117715"/>
            <a:ext cx="2390403" cy="2314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018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2.96296E-6 L -0.47891 -0.027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45" y="-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269486" y="1015542"/>
            <a:ext cx="2906972" cy="525956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174" b="51335"/>
          <a:stretch/>
        </p:blipFill>
        <p:spPr>
          <a:xfrm>
            <a:off x="9047507" y="4000185"/>
            <a:ext cx="2288387" cy="2303137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2149" r="51764"/>
          <a:stretch/>
        </p:blipFill>
        <p:spPr>
          <a:xfrm>
            <a:off x="6488524" y="3946864"/>
            <a:ext cx="2307976" cy="226463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41" b="51086"/>
          <a:stretch/>
        </p:blipFill>
        <p:spPr>
          <a:xfrm rot="3600000">
            <a:off x="3804018" y="3994297"/>
            <a:ext cx="2390403" cy="231491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2149" r="51764"/>
          <a:stretch/>
        </p:blipFill>
        <p:spPr>
          <a:xfrm rot="2700000">
            <a:off x="3980523" y="1441915"/>
            <a:ext cx="2307976" cy="226463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19" t="51899"/>
          <a:stretch/>
        </p:blipFill>
        <p:spPr>
          <a:xfrm rot="3390978">
            <a:off x="417085" y="1190157"/>
            <a:ext cx="2611774" cy="2611544"/>
          </a:xfrm>
          <a:prstGeom prst="rect">
            <a:avLst/>
          </a:prstGeom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1341120" y="438912"/>
            <a:ext cx="9509760" cy="552761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 plechu byly dva stejné koláče, kde je ten druhý?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41" b="51086"/>
          <a:stretch/>
        </p:blipFill>
        <p:spPr>
          <a:xfrm rot="9000000">
            <a:off x="6337940" y="1418774"/>
            <a:ext cx="2390403" cy="2314912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19" t="51899"/>
          <a:stretch/>
        </p:blipFill>
        <p:spPr>
          <a:xfrm>
            <a:off x="8967792" y="1493701"/>
            <a:ext cx="2276612" cy="227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1784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3.7037E-6 L -0.69896 0.3518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48" y="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269486" y="1015542"/>
            <a:ext cx="2906972" cy="525956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2149" r="51764"/>
          <a:stretch/>
        </p:blipFill>
        <p:spPr>
          <a:xfrm rot="2700000">
            <a:off x="480548" y="1143267"/>
            <a:ext cx="2689708" cy="2639198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174" b="51335"/>
          <a:stretch/>
        </p:blipFill>
        <p:spPr>
          <a:xfrm>
            <a:off x="3707752" y="4038750"/>
            <a:ext cx="2288387" cy="2303137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19" t="51899"/>
          <a:stretch/>
        </p:blipFill>
        <p:spPr>
          <a:xfrm>
            <a:off x="8877488" y="1435298"/>
            <a:ext cx="2276612" cy="227641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41" b="51086"/>
          <a:stretch/>
        </p:blipFill>
        <p:spPr>
          <a:xfrm rot="3600000">
            <a:off x="3749985" y="1471887"/>
            <a:ext cx="2390403" cy="231491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19" t="51899"/>
          <a:stretch/>
        </p:blipFill>
        <p:spPr>
          <a:xfrm rot="3390978">
            <a:off x="6480779" y="3913851"/>
            <a:ext cx="2276612" cy="2276411"/>
          </a:xfrm>
          <a:prstGeom prst="rect">
            <a:avLst/>
          </a:prstGeom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1341120" y="438912"/>
            <a:ext cx="9509760" cy="552761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 plechu byly dva stejné koláče, kde je ten druhý?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41" b="51086"/>
          <a:stretch/>
        </p:blipFill>
        <p:spPr>
          <a:xfrm rot="3600000">
            <a:off x="8980050" y="4032862"/>
            <a:ext cx="2390403" cy="2314912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2149" r="51764"/>
          <a:stretch/>
        </p:blipFill>
        <p:spPr>
          <a:xfrm>
            <a:off x="6385020" y="1447074"/>
            <a:ext cx="2307976" cy="2264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1021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2.59259E-6 L -0.47331 0.3504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72" y="1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341120" y="438912"/>
            <a:ext cx="9509760" cy="55276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Který kousek jsem odkrojila?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208" b="45497"/>
          <a:stretch/>
        </p:blipFill>
        <p:spPr>
          <a:xfrm>
            <a:off x="9011543" y="3438030"/>
            <a:ext cx="1643665" cy="15774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840" t="33741"/>
          <a:stretch/>
        </p:blipFill>
        <p:spPr>
          <a:xfrm>
            <a:off x="5048658" y="3016449"/>
            <a:ext cx="1712202" cy="191765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7059" r="36221"/>
          <a:stretch/>
        </p:blipFill>
        <p:spPr>
          <a:xfrm>
            <a:off x="7165661" y="3112469"/>
            <a:ext cx="1845882" cy="182163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8813" b="39905"/>
          <a:stretch/>
        </p:blipFill>
        <p:spPr>
          <a:xfrm>
            <a:off x="3160151" y="3357115"/>
            <a:ext cx="1770869" cy="1739256"/>
          </a:xfrm>
          <a:prstGeom prst="rect">
            <a:avLst/>
          </a:prstGeom>
        </p:spPr>
      </p:pic>
      <p:grpSp>
        <p:nvGrpSpPr>
          <p:cNvPr id="2" name="Skupina 1"/>
          <p:cNvGrpSpPr/>
          <p:nvPr/>
        </p:nvGrpSpPr>
        <p:grpSpPr>
          <a:xfrm>
            <a:off x="509271" y="1081089"/>
            <a:ext cx="2970579" cy="2894189"/>
            <a:chOff x="4526279" y="3966898"/>
            <a:chExt cx="2568172" cy="2502131"/>
          </a:xfrm>
        </p:grpSpPr>
        <p:pic>
          <p:nvPicPr>
            <p:cNvPr id="15" name="Obrázek 1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0960"/>
            <a:stretch/>
          </p:blipFill>
          <p:spPr>
            <a:xfrm>
              <a:off x="5867400" y="3966898"/>
              <a:ext cx="1227051" cy="2502131"/>
            </a:xfrm>
            <a:prstGeom prst="rect">
              <a:avLst/>
            </a:prstGeom>
          </p:spPr>
        </p:pic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2638" r="48431" b="50235"/>
            <a:stretch/>
          </p:blipFill>
          <p:spPr>
            <a:xfrm>
              <a:off x="4526279" y="3966898"/>
              <a:ext cx="1356360" cy="12451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534492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4.07407E-6 L -0.5431 -0.1337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61" y="-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638" r="5545" b="49348"/>
          <a:stretch/>
        </p:blipFill>
        <p:spPr>
          <a:xfrm>
            <a:off x="1876622" y="1714497"/>
            <a:ext cx="1296539" cy="126560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091" t="18426" r="1" b="25314"/>
          <a:stretch/>
        </p:blipFill>
        <p:spPr>
          <a:xfrm>
            <a:off x="2019074" y="2174157"/>
            <a:ext cx="1298812" cy="140571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001" t="45737" r="4454"/>
          <a:stretch/>
        </p:blipFill>
        <p:spPr>
          <a:xfrm>
            <a:off x="1869641" y="3105610"/>
            <a:ext cx="1214650" cy="135584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47" t="47375" r="42636"/>
          <a:stretch/>
        </p:blipFill>
        <p:spPr>
          <a:xfrm>
            <a:off x="843637" y="3146553"/>
            <a:ext cx="1296538" cy="131489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546" r="46454" b="23648"/>
          <a:stretch/>
        </p:blipFill>
        <p:spPr>
          <a:xfrm>
            <a:off x="640729" y="2190281"/>
            <a:ext cx="1339798" cy="141936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3181" b="45607"/>
          <a:stretch/>
        </p:blipFill>
        <p:spPr>
          <a:xfrm>
            <a:off x="631466" y="1707836"/>
            <a:ext cx="1421684" cy="1359084"/>
          </a:xfrm>
          <a:prstGeom prst="rect">
            <a:avLst/>
          </a:prstGeom>
        </p:spPr>
      </p:pic>
      <p:sp>
        <p:nvSpPr>
          <p:cNvPr id="18" name="Nadpis 1"/>
          <p:cNvSpPr txBox="1">
            <a:spLocks/>
          </p:cNvSpPr>
          <p:nvPr/>
        </p:nvSpPr>
        <p:spPr>
          <a:xfrm>
            <a:off x="1341120" y="438912"/>
            <a:ext cx="8202930" cy="55276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 kolik kousků jsem koláč rozkrojila?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ovéPole 21"/>
          <p:cNvSpPr txBox="1">
            <a:spLocks noChangeAspect="1"/>
          </p:cNvSpPr>
          <p:nvPr/>
        </p:nvSpPr>
        <p:spPr>
          <a:xfrm>
            <a:off x="431193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>
                <a:solidFill>
                  <a:srgbClr val="FEFFB2"/>
                </a:solidFill>
              </a:rPr>
              <a:t>2</a:t>
            </a:r>
          </a:p>
        </p:txBody>
      </p:sp>
      <p:sp>
        <p:nvSpPr>
          <p:cNvPr id="23" name="TextovéPole 22"/>
          <p:cNvSpPr txBox="1">
            <a:spLocks noChangeAspect="1"/>
          </p:cNvSpPr>
          <p:nvPr/>
        </p:nvSpPr>
        <p:spPr>
          <a:xfrm>
            <a:off x="551102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>
                <a:solidFill>
                  <a:srgbClr val="FEFFB2"/>
                </a:solidFill>
              </a:rPr>
              <a:t>3</a:t>
            </a:r>
          </a:p>
        </p:txBody>
      </p:sp>
      <p:sp>
        <p:nvSpPr>
          <p:cNvPr id="24" name="TextovéPole 23"/>
          <p:cNvSpPr txBox="1">
            <a:spLocks noChangeAspect="1"/>
          </p:cNvSpPr>
          <p:nvPr/>
        </p:nvSpPr>
        <p:spPr>
          <a:xfrm>
            <a:off x="671010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4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5" name="TextovéPole 24"/>
          <p:cNvSpPr txBox="1">
            <a:spLocks noChangeAspect="1"/>
          </p:cNvSpPr>
          <p:nvPr/>
        </p:nvSpPr>
        <p:spPr>
          <a:xfrm>
            <a:off x="790919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5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6" name="TextovéPole 25"/>
          <p:cNvSpPr txBox="1">
            <a:spLocks noChangeAspect="1"/>
          </p:cNvSpPr>
          <p:nvPr/>
        </p:nvSpPr>
        <p:spPr>
          <a:xfrm>
            <a:off x="910827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6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7" name="TextovéPole 26"/>
          <p:cNvSpPr txBox="1">
            <a:spLocks noChangeAspect="1"/>
          </p:cNvSpPr>
          <p:nvPr/>
        </p:nvSpPr>
        <p:spPr>
          <a:xfrm>
            <a:off x="1030736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7</a:t>
            </a:r>
            <a:endParaRPr lang="cs-CZ" sz="4000" dirty="0">
              <a:solidFill>
                <a:srgbClr val="FEFFB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4066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1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341120" y="438912"/>
            <a:ext cx="8202930" cy="55276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 kolik kousků jsem koláč rozkrojila?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ovéPole 4"/>
          <p:cNvSpPr txBox="1">
            <a:spLocks noChangeAspect="1"/>
          </p:cNvSpPr>
          <p:nvPr/>
        </p:nvSpPr>
        <p:spPr>
          <a:xfrm>
            <a:off x="431193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1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14" name="TextovéPole 13"/>
          <p:cNvSpPr txBox="1">
            <a:spLocks noChangeAspect="1"/>
          </p:cNvSpPr>
          <p:nvPr/>
        </p:nvSpPr>
        <p:spPr>
          <a:xfrm>
            <a:off x="551102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2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18" name="TextovéPole 17"/>
          <p:cNvSpPr txBox="1">
            <a:spLocks noChangeAspect="1"/>
          </p:cNvSpPr>
          <p:nvPr/>
        </p:nvSpPr>
        <p:spPr>
          <a:xfrm>
            <a:off x="671010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3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19" name="TextovéPole 18"/>
          <p:cNvSpPr txBox="1">
            <a:spLocks noChangeAspect="1"/>
          </p:cNvSpPr>
          <p:nvPr/>
        </p:nvSpPr>
        <p:spPr>
          <a:xfrm>
            <a:off x="790919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4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0" name="TextovéPole 19"/>
          <p:cNvSpPr txBox="1">
            <a:spLocks noChangeAspect="1"/>
          </p:cNvSpPr>
          <p:nvPr/>
        </p:nvSpPr>
        <p:spPr>
          <a:xfrm>
            <a:off x="910827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5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1" name="TextovéPole 20"/>
          <p:cNvSpPr txBox="1">
            <a:spLocks noChangeAspect="1"/>
          </p:cNvSpPr>
          <p:nvPr/>
        </p:nvSpPr>
        <p:spPr>
          <a:xfrm>
            <a:off x="1030736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6</a:t>
            </a:r>
            <a:endParaRPr lang="cs-CZ" sz="4000" dirty="0">
              <a:solidFill>
                <a:srgbClr val="FEFFB2"/>
              </a:solidFill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092"/>
          <a:stretch/>
        </p:blipFill>
        <p:spPr>
          <a:xfrm>
            <a:off x="1672395" y="1655559"/>
            <a:ext cx="1830604" cy="2956977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5344"/>
          <a:stretch/>
        </p:blipFill>
        <p:spPr>
          <a:xfrm>
            <a:off x="440564" y="1655560"/>
            <a:ext cx="1911862" cy="295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3073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1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4" grpId="0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341120" y="438912"/>
            <a:ext cx="8202930" cy="55276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 kolik kousků jsem koláč rozkrojila?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208" b="45497"/>
          <a:stretch/>
        </p:blipFill>
        <p:spPr>
          <a:xfrm>
            <a:off x="1862551" y="1737656"/>
            <a:ext cx="1643665" cy="15774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840" t="33741"/>
          <a:stretch/>
        </p:blipFill>
        <p:spPr>
          <a:xfrm>
            <a:off x="1791111" y="2789981"/>
            <a:ext cx="1712202" cy="191765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7059" r="36221"/>
          <a:stretch/>
        </p:blipFill>
        <p:spPr>
          <a:xfrm>
            <a:off x="509271" y="2900289"/>
            <a:ext cx="1845882" cy="182163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8813" b="39905"/>
          <a:stretch/>
        </p:blipFill>
        <p:spPr>
          <a:xfrm>
            <a:off x="518201" y="1737656"/>
            <a:ext cx="1770869" cy="1739256"/>
          </a:xfrm>
          <a:prstGeom prst="rect">
            <a:avLst/>
          </a:prstGeom>
        </p:spPr>
      </p:pic>
      <p:sp>
        <p:nvSpPr>
          <p:cNvPr id="5" name="TextovéPole 4"/>
          <p:cNvSpPr txBox="1">
            <a:spLocks noChangeAspect="1"/>
          </p:cNvSpPr>
          <p:nvPr/>
        </p:nvSpPr>
        <p:spPr>
          <a:xfrm>
            <a:off x="431193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1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14" name="TextovéPole 13"/>
          <p:cNvSpPr txBox="1">
            <a:spLocks noChangeAspect="1"/>
          </p:cNvSpPr>
          <p:nvPr/>
        </p:nvSpPr>
        <p:spPr>
          <a:xfrm>
            <a:off x="551102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2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18" name="TextovéPole 17"/>
          <p:cNvSpPr txBox="1">
            <a:spLocks noChangeAspect="1"/>
          </p:cNvSpPr>
          <p:nvPr/>
        </p:nvSpPr>
        <p:spPr>
          <a:xfrm>
            <a:off x="671010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3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19" name="TextovéPole 18"/>
          <p:cNvSpPr txBox="1">
            <a:spLocks noChangeAspect="1"/>
          </p:cNvSpPr>
          <p:nvPr/>
        </p:nvSpPr>
        <p:spPr>
          <a:xfrm>
            <a:off x="790919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4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0" name="TextovéPole 19"/>
          <p:cNvSpPr txBox="1">
            <a:spLocks noChangeAspect="1"/>
          </p:cNvSpPr>
          <p:nvPr/>
        </p:nvSpPr>
        <p:spPr>
          <a:xfrm>
            <a:off x="910827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5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1" name="TextovéPole 20"/>
          <p:cNvSpPr txBox="1">
            <a:spLocks noChangeAspect="1"/>
          </p:cNvSpPr>
          <p:nvPr/>
        </p:nvSpPr>
        <p:spPr>
          <a:xfrm>
            <a:off x="1030736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6</a:t>
            </a:r>
            <a:endParaRPr lang="cs-CZ" sz="4000" dirty="0">
              <a:solidFill>
                <a:srgbClr val="FEFFB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092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8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9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8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9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4" grpId="0" animBg="1"/>
      <p:bldP spid="14" grpId="1" animBg="1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638" r="5545" b="49348"/>
          <a:stretch/>
        </p:blipFill>
        <p:spPr>
          <a:xfrm>
            <a:off x="1876622" y="1714497"/>
            <a:ext cx="1296539" cy="126560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091" t="18426" r="1" b="25314"/>
          <a:stretch/>
        </p:blipFill>
        <p:spPr>
          <a:xfrm>
            <a:off x="2076829" y="2297210"/>
            <a:ext cx="1298812" cy="140571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001" t="45737" r="4454"/>
          <a:stretch/>
        </p:blipFill>
        <p:spPr>
          <a:xfrm>
            <a:off x="1958511" y="3105610"/>
            <a:ext cx="1214650" cy="135584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47" t="47375" r="42636"/>
          <a:stretch/>
        </p:blipFill>
        <p:spPr>
          <a:xfrm>
            <a:off x="780291" y="3126082"/>
            <a:ext cx="1296538" cy="131489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546" r="46454" b="23648"/>
          <a:stretch/>
        </p:blipFill>
        <p:spPr>
          <a:xfrm>
            <a:off x="550905" y="2319303"/>
            <a:ext cx="1339798" cy="141936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3181" b="45607"/>
          <a:stretch/>
        </p:blipFill>
        <p:spPr>
          <a:xfrm>
            <a:off x="630278" y="1718786"/>
            <a:ext cx="1421684" cy="1359084"/>
          </a:xfrm>
          <a:prstGeom prst="rect">
            <a:avLst/>
          </a:prstGeom>
        </p:spPr>
      </p:pic>
      <p:sp>
        <p:nvSpPr>
          <p:cNvPr id="18" name="Nadpis 1"/>
          <p:cNvSpPr txBox="1">
            <a:spLocks/>
          </p:cNvSpPr>
          <p:nvPr/>
        </p:nvSpPr>
        <p:spPr>
          <a:xfrm>
            <a:off x="1341120" y="438912"/>
            <a:ext cx="8202930" cy="55276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 kolik kousků jsem koláč rozkrojila?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ovéPole 21"/>
          <p:cNvSpPr txBox="1">
            <a:spLocks noChangeAspect="1"/>
          </p:cNvSpPr>
          <p:nvPr/>
        </p:nvSpPr>
        <p:spPr>
          <a:xfrm>
            <a:off x="431193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4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3" name="TextovéPole 22"/>
          <p:cNvSpPr txBox="1">
            <a:spLocks noChangeAspect="1"/>
          </p:cNvSpPr>
          <p:nvPr/>
        </p:nvSpPr>
        <p:spPr>
          <a:xfrm>
            <a:off x="551102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5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4" name="TextovéPole 23"/>
          <p:cNvSpPr txBox="1">
            <a:spLocks noChangeAspect="1"/>
          </p:cNvSpPr>
          <p:nvPr/>
        </p:nvSpPr>
        <p:spPr>
          <a:xfrm>
            <a:off x="671010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>
                <a:solidFill>
                  <a:srgbClr val="FEFFB2"/>
                </a:solidFill>
              </a:rPr>
              <a:t>6</a:t>
            </a:r>
          </a:p>
        </p:txBody>
      </p:sp>
      <p:sp>
        <p:nvSpPr>
          <p:cNvPr id="25" name="TextovéPole 24"/>
          <p:cNvSpPr txBox="1">
            <a:spLocks noChangeAspect="1"/>
          </p:cNvSpPr>
          <p:nvPr/>
        </p:nvSpPr>
        <p:spPr>
          <a:xfrm>
            <a:off x="790919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7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6" name="TextovéPole 25"/>
          <p:cNvSpPr txBox="1">
            <a:spLocks noChangeAspect="1"/>
          </p:cNvSpPr>
          <p:nvPr/>
        </p:nvSpPr>
        <p:spPr>
          <a:xfrm>
            <a:off x="9108275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8</a:t>
            </a:r>
            <a:endParaRPr lang="cs-CZ" sz="4000" dirty="0">
              <a:solidFill>
                <a:srgbClr val="FEFFB2"/>
              </a:solidFill>
            </a:endParaRPr>
          </a:p>
        </p:txBody>
      </p:sp>
      <p:sp>
        <p:nvSpPr>
          <p:cNvPr id="27" name="TextovéPole 26"/>
          <p:cNvSpPr txBox="1">
            <a:spLocks noChangeAspect="1"/>
          </p:cNvSpPr>
          <p:nvPr/>
        </p:nvSpPr>
        <p:spPr>
          <a:xfrm>
            <a:off x="10307360" y="2747117"/>
            <a:ext cx="900000" cy="900000"/>
          </a:xfrm>
          <a:prstGeom prst="rect">
            <a:avLst/>
          </a:prstGeom>
          <a:solidFill>
            <a:srgbClr val="374D5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/>
          <a:p>
            <a:pPr algn="ctr"/>
            <a:r>
              <a:rPr lang="cs-CZ" sz="4000" dirty="0" smtClean="0">
                <a:solidFill>
                  <a:srgbClr val="FEFFB2"/>
                </a:solidFill>
              </a:rPr>
              <a:t>9</a:t>
            </a:r>
            <a:endParaRPr lang="cs-CZ" sz="4000" dirty="0">
              <a:solidFill>
                <a:srgbClr val="FEFFB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787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1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899" y="236757"/>
            <a:ext cx="6591870" cy="652003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8121" y="236757"/>
            <a:ext cx="3034395" cy="303013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96445" y="3726660"/>
            <a:ext cx="3034395" cy="3030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1727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9762" b="49748"/>
          <a:stretch/>
        </p:blipFill>
        <p:spPr>
          <a:xfrm>
            <a:off x="192505" y="604796"/>
            <a:ext cx="6176211" cy="61106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2274" r="53088" b="-1777"/>
          <a:stretch/>
        </p:blipFill>
        <p:spPr>
          <a:xfrm>
            <a:off x="6152148" y="403783"/>
            <a:ext cx="5767137" cy="6019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6089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57" t="-2177" r="-2695" b="51925"/>
          <a:stretch/>
        </p:blipFill>
        <p:spPr>
          <a:xfrm>
            <a:off x="-72188" y="388229"/>
            <a:ext cx="6176211" cy="61106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503" t="52472" r="-937" b="-1975"/>
          <a:stretch/>
        </p:blipFill>
        <p:spPr>
          <a:xfrm>
            <a:off x="6087980" y="451909"/>
            <a:ext cx="5831306" cy="6019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610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3748" y="595936"/>
            <a:ext cx="5612358" cy="561235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9117" y="595936"/>
            <a:ext cx="5612358" cy="561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71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www.clker.com</a:t>
            </a:r>
            <a:endParaRPr lang="cs-CZ" dirty="0" smtClean="0"/>
          </a:p>
          <a:p>
            <a:r>
              <a:rPr lang="cs-CZ" dirty="0" smtClean="0"/>
              <a:t>Vlastní kresby (koláče)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(magnetická tabulka – plech, magnety - mandle, rozinky, koláče z papíru,1/2 koláče,1/4 koláče, 1/6 koláče)</a:t>
            </a:r>
          </a:p>
          <a:p>
            <a:r>
              <a:rPr lang="cs-CZ" dirty="0" smtClean="0"/>
              <a:t>Voskové pastely, čtvrtky, nůžky, lepidlo, barevné papíry, mandle, mák, hrozinky</a:t>
            </a:r>
          </a:p>
          <a:p>
            <a:r>
              <a:rPr lang="cs-CZ" dirty="0" smtClean="0"/>
              <a:t>Pravý upečený koláč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642913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Metodický postup </a:t>
            </a:r>
            <a:endParaRPr lang="cs-CZ" sz="3200" strike="sngStrike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53999" y="1336700"/>
            <a:ext cx="9509760" cy="410684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 úvodu děti vybírají vhodné suroviny  a nástroje k pečení koláčů. </a:t>
            </a:r>
          </a:p>
          <a:p>
            <a:r>
              <a:rPr lang="cs-CZ" dirty="0" smtClean="0"/>
              <a:t>Na dalších třech snímcích </a:t>
            </a:r>
            <a:r>
              <a:rPr lang="cs-CZ" dirty="0"/>
              <a:t>j</a:t>
            </a:r>
            <a:r>
              <a:rPr lang="cs-CZ" dirty="0" smtClean="0"/>
              <a:t>e úkolem </a:t>
            </a:r>
            <a:r>
              <a:rPr lang="cs-CZ" dirty="0"/>
              <a:t>dětí  </a:t>
            </a:r>
            <a:r>
              <a:rPr lang="cs-CZ" dirty="0" smtClean="0"/>
              <a:t>vyhledat </a:t>
            </a:r>
            <a:r>
              <a:rPr lang="cs-CZ" dirty="0"/>
              <a:t>shodný obrázek koláče </a:t>
            </a:r>
            <a:r>
              <a:rPr lang="cs-CZ" dirty="0" smtClean="0"/>
              <a:t>ś tím, který je na plechu. </a:t>
            </a:r>
          </a:p>
          <a:p>
            <a:r>
              <a:rPr lang="cs-CZ" dirty="0" smtClean="0"/>
              <a:t>Prezentace pokračuje sérií pěti snímků na téma „</a:t>
            </a:r>
            <a:r>
              <a:rPr lang="cs-CZ" dirty="0"/>
              <a:t>zlomky“. </a:t>
            </a:r>
            <a:r>
              <a:rPr lang="cs-CZ" dirty="0" smtClean="0"/>
              <a:t>Můžeme </a:t>
            </a:r>
            <a:r>
              <a:rPr lang="cs-CZ" dirty="0"/>
              <a:t>doplnit skládáním rozkrájených koláčků, které si děti </a:t>
            </a:r>
            <a:r>
              <a:rPr lang="cs-CZ" dirty="0" smtClean="0"/>
              <a:t>vyrobí z pracovních listů, které jsou součástí prezentace. </a:t>
            </a:r>
            <a:r>
              <a:rPr lang="cs-CZ" dirty="0"/>
              <a:t>Tato didaktická hra je založena na pochopení celku a jeho rozdělení na části pomocí koláčů a je vhodná pro děti předškolního věku (5-6 let</a:t>
            </a:r>
            <a:r>
              <a:rPr lang="cs-CZ" dirty="0" smtClean="0"/>
              <a:t>). Na </a:t>
            </a:r>
            <a:r>
              <a:rPr lang="cs-CZ" dirty="0"/>
              <a:t>magnetickou tabulku můžou děti koláče a jejich části (1/2,1/4,1/3,…) kreslit fixem. Případně „snědené“ části umazávat. </a:t>
            </a:r>
          </a:p>
          <a:p>
            <a:r>
              <a:rPr lang="cs-CZ" dirty="0" smtClean="0"/>
              <a:t>Během </a:t>
            </a:r>
            <a:r>
              <a:rPr lang="cs-CZ" dirty="0"/>
              <a:t>dne si s dětmi povídáme o tradicích pečení koláčů </a:t>
            </a:r>
            <a:r>
              <a:rPr lang="cs-CZ" dirty="0" smtClean="0"/>
              <a:t>(</a:t>
            </a:r>
            <a:r>
              <a:rPr lang="cs-CZ" dirty="0" err="1" smtClean="0"/>
              <a:t>frgály</a:t>
            </a:r>
            <a:r>
              <a:rPr lang="cs-CZ" dirty="0" smtClean="0"/>
              <a:t> </a:t>
            </a:r>
            <a:r>
              <a:rPr lang="cs-CZ" dirty="0"/>
              <a:t>na Moravě, posvícenské koláče</a:t>
            </a:r>
            <a:r>
              <a:rPr lang="cs-CZ" dirty="0" smtClean="0"/>
              <a:t>…). Na závěr dáme dětem ochutnat upečené koláče od maminek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82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/>
              <a:t>Cíle</a:t>
            </a:r>
            <a:endParaRPr lang="cs-CZ" sz="3200" strike="sngStrike" dirty="0">
              <a:solidFill>
                <a:srgbClr val="0070C0"/>
              </a:solidFill>
            </a:endParaRPr>
          </a:p>
        </p:txBody>
      </p:sp>
      <p:sp>
        <p:nvSpPr>
          <p:cNvPr id="10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/>
              <a:t>Cílem této didaktické hry je naučit děti v předškolním věku chápat pojmy celek, polovina, čtvrtina… pomocí koláčů</a:t>
            </a:r>
          </a:p>
          <a:p>
            <a:r>
              <a:rPr lang="cs-CZ" dirty="0"/>
              <a:t>Naučit se soustředěnosti , pozornosti a paměti</a:t>
            </a:r>
          </a:p>
          <a:p>
            <a:r>
              <a:rPr lang="cs-CZ" dirty="0"/>
              <a:t>Umět uspořádat předměty podle velikosti, podle stejných znaků</a:t>
            </a:r>
          </a:p>
          <a:p>
            <a:r>
              <a:rPr lang="cs-CZ" dirty="0"/>
              <a:t>Umět nacházet nová řešení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3285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s interaktivním výukovým materiálem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prvních dvou snímcích – správné odpovědi se po dotyku zavrtí a zazvoní. Špatné odpovědi po dotyku zmizí.</a:t>
            </a:r>
          </a:p>
          <a:p>
            <a:r>
              <a:rPr lang="cs-CZ" dirty="0" smtClean="0"/>
              <a:t>Na dalších třech snímcích (hledání správné dvojice) – špatné odpovědi po dotyku zmizí, správná se přesune na plech.</a:t>
            </a:r>
          </a:p>
          <a:p>
            <a:r>
              <a:rPr lang="cs-CZ" dirty="0" smtClean="0"/>
              <a:t>Na snímku č</a:t>
            </a:r>
            <a:r>
              <a:rPr lang="cs-CZ" dirty="0" smtClean="0"/>
              <a:t>. 7 </a:t>
            </a:r>
            <a:r>
              <a:rPr lang="cs-CZ" dirty="0" smtClean="0"/>
              <a:t>se správná odpověď po dotyku přesune na místo, kde byla ukrojená, špatné odpovědi zmizí. </a:t>
            </a:r>
          </a:p>
          <a:p>
            <a:r>
              <a:rPr lang="cs-CZ" dirty="0" smtClean="0"/>
              <a:t>Snímky č</a:t>
            </a:r>
            <a:r>
              <a:rPr lang="cs-CZ" dirty="0" smtClean="0"/>
              <a:t>. 8-11 </a:t>
            </a:r>
            <a:r>
              <a:rPr lang="cs-CZ" dirty="0" smtClean="0"/>
              <a:t>– správné tlačítko po dotyku problikne, </a:t>
            </a:r>
            <a:r>
              <a:rPr lang="cs-CZ" dirty="0" smtClean="0"/>
              <a:t>špatné </a:t>
            </a:r>
            <a:r>
              <a:rPr lang="cs-CZ" dirty="0" smtClean="0"/>
              <a:t>po dotyku zmizí.</a:t>
            </a:r>
          </a:p>
          <a:p>
            <a:r>
              <a:rPr lang="cs-CZ" dirty="0"/>
              <a:t>Snímky </a:t>
            </a:r>
            <a:r>
              <a:rPr lang="cs-CZ" dirty="0" smtClean="0"/>
              <a:t>č</a:t>
            </a:r>
            <a:r>
              <a:rPr lang="cs-CZ" dirty="0" smtClean="0"/>
              <a:t>. 12-15 </a:t>
            </a:r>
            <a:r>
              <a:rPr lang="cs-CZ" dirty="0" smtClean="0"/>
              <a:t>– jsou bez animací, určené k tisku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Práce s didaktickým kufříkem </a:t>
            </a:r>
            <a:r>
              <a:rPr lang="cs-CZ" sz="3200" b="1" dirty="0" smtClean="0"/>
              <a:t>KUMUČ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9268"/>
            <a:ext cx="9509760" cy="2280083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Na </a:t>
            </a:r>
            <a:r>
              <a:rPr lang="cs-CZ" dirty="0"/>
              <a:t>magnetickou </a:t>
            </a:r>
            <a:r>
              <a:rPr lang="cs-CZ" dirty="0" smtClean="0"/>
              <a:t>tabulku připevní děti vzor koláče, podle pokynů paní učitelky děti vybírají stejný (podle náplně – tvarohový, povidlový, borůvkový, nebo podle velikosti – polovinu, čtvrtku…)</a:t>
            </a:r>
          </a:p>
          <a:p>
            <a:pPr lvl="0"/>
            <a:r>
              <a:rPr lang="cs-CZ" dirty="0" smtClean="0"/>
              <a:t>Lze pracovat společně s dítětem u dotykové obrazovky nebo samostatně ve dvojicích nebo skupinkách </a:t>
            </a:r>
          </a:p>
          <a:p>
            <a:pPr lvl="0"/>
            <a:endParaRPr lang="cs-CZ" dirty="0"/>
          </a:p>
          <a:p>
            <a:pPr lvl="0"/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66878" y="1673352"/>
            <a:ext cx="9509760" cy="3941635"/>
          </a:xfrm>
        </p:spPr>
        <p:txBody>
          <a:bodyPr>
            <a:normAutofit/>
          </a:bodyPr>
          <a:lstStyle/>
          <a:p>
            <a:r>
              <a:rPr lang="cs-CZ" b="1" dirty="0" smtClean="0"/>
              <a:t>Název</a:t>
            </a:r>
            <a:r>
              <a:rPr lang="cs-CZ" b="1" dirty="0"/>
              <a:t> </a:t>
            </a:r>
            <a:r>
              <a:rPr lang="cs-CZ" b="1" dirty="0" smtClean="0"/>
              <a:t>oblasti:	Dítě a jeho psychika (psychologická)</a:t>
            </a:r>
          </a:p>
          <a:p>
            <a:r>
              <a:rPr lang="cs-CZ" b="1" dirty="0" smtClean="0"/>
              <a:t>Název podoblasti:	</a:t>
            </a:r>
            <a:r>
              <a:rPr lang="cs-CZ" dirty="0" smtClean="0"/>
              <a:t>Poznávací schopnosti a funkce, představivost, 				fantazie, myšlenkové operace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b="1" dirty="0" smtClean="0"/>
              <a:t>Dosažené konkretizované výstupy: -</a:t>
            </a:r>
            <a:r>
              <a:rPr lang="cs-CZ" dirty="0" smtClean="0"/>
              <a:t> rozpoznat geometrické tvary( kruh), rozumět a používat základní pojmy označující velikost ( stejný, větší, menší, nejmenší, největší…), porovnávat a uspořádat předměty, poznat, co do skupiny nepatří, chápat jednoduché souvislosti, nacházet znaky společné i rozdílné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341120" y="438912"/>
            <a:ext cx="9509760" cy="55276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 – 1/3 – 1/6 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5008" y="2021229"/>
            <a:ext cx="2502131" cy="249861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5008" y="2021229"/>
            <a:ext cx="2502131" cy="249861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5008" y="2021229"/>
            <a:ext cx="2502131" cy="249861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5008" y="2021229"/>
            <a:ext cx="2502131" cy="249861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5008" y="2021229"/>
            <a:ext cx="2502131" cy="249861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5008" y="2021228"/>
            <a:ext cx="2502131" cy="249861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5092" y="1193047"/>
            <a:ext cx="2502131" cy="249861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638" r="5545" b="49348"/>
          <a:stretch/>
        </p:blipFill>
        <p:spPr>
          <a:xfrm>
            <a:off x="5771846" y="1239786"/>
            <a:ext cx="1296539" cy="126560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091" t="18426" r="1" b="25314"/>
          <a:stretch/>
        </p:blipFill>
        <p:spPr>
          <a:xfrm>
            <a:off x="6107332" y="2255808"/>
            <a:ext cx="1298812" cy="140571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001" t="45737" r="4454"/>
          <a:stretch/>
        </p:blipFill>
        <p:spPr>
          <a:xfrm>
            <a:off x="5771846" y="3411941"/>
            <a:ext cx="1214650" cy="135584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47" t="47375" r="42636"/>
          <a:stretch/>
        </p:blipFill>
        <p:spPr>
          <a:xfrm>
            <a:off x="4125016" y="3382587"/>
            <a:ext cx="1296538" cy="131489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546" r="46454" b="23648"/>
          <a:stretch/>
        </p:blipFill>
        <p:spPr>
          <a:xfrm>
            <a:off x="3673398" y="2075819"/>
            <a:ext cx="1339798" cy="141936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3181" b="45607"/>
          <a:stretch/>
        </p:blipFill>
        <p:spPr>
          <a:xfrm>
            <a:off x="4132956" y="1193048"/>
            <a:ext cx="1421684" cy="1359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18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341120" y="438912"/>
            <a:ext cx="9509760" cy="55276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 – 1/2 – 1/4 </a:t>
            </a:r>
            <a:endParaRPr lang="cs-CZ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092"/>
          <a:stretch/>
        </p:blipFill>
        <p:spPr>
          <a:xfrm>
            <a:off x="6947534" y="1437472"/>
            <a:ext cx="1549018" cy="250213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5344"/>
          <a:stretch/>
        </p:blipFill>
        <p:spPr>
          <a:xfrm>
            <a:off x="5822148" y="1410177"/>
            <a:ext cx="1617777" cy="250213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0748" y="1410176"/>
            <a:ext cx="2502131" cy="250213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208" b="45497"/>
          <a:stretch/>
        </p:blipFill>
        <p:spPr>
          <a:xfrm>
            <a:off x="10317043" y="1583313"/>
            <a:ext cx="1421008" cy="136374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840" t="33741"/>
          <a:stretch/>
        </p:blipFill>
        <p:spPr>
          <a:xfrm>
            <a:off x="10211951" y="2688537"/>
            <a:ext cx="1480261" cy="165788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8813" b="39905"/>
          <a:stretch/>
        </p:blipFill>
        <p:spPr>
          <a:xfrm>
            <a:off x="3020313" y="1437472"/>
            <a:ext cx="1530981" cy="150365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7059" r="36221"/>
          <a:stretch/>
        </p:blipFill>
        <p:spPr>
          <a:xfrm>
            <a:off x="8985330" y="2750361"/>
            <a:ext cx="1595832" cy="157487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092"/>
          <a:stretch/>
        </p:blipFill>
        <p:spPr>
          <a:xfrm>
            <a:off x="4111822" y="1441846"/>
            <a:ext cx="1549018" cy="2502131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8813" b="39905"/>
          <a:stretch/>
        </p:blipFill>
        <p:spPr>
          <a:xfrm>
            <a:off x="8932323" y="1576442"/>
            <a:ext cx="1530981" cy="150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114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626</Words>
  <Application>Microsoft Office PowerPoint</Application>
  <PresentationFormat>Vlastní</PresentationFormat>
  <Paragraphs>106</Paragraphs>
  <Slides>25</Slides>
  <Notes>1</Notes>
  <HiddenSlides>6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Sheer Green 16x9</vt:lpstr>
      <vt:lpstr>PEČEME KOLÁČE</vt:lpstr>
      <vt:lpstr>Z jakých surovin se peče koláč?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Použité zdroje obrázků</vt:lpstr>
      <vt:lpstr>Materiály, pomůcky a technické vybavení</vt:lpstr>
      <vt:lpstr>Metodický postup </vt:lpstr>
      <vt:lpstr>Cíle</vt:lpstr>
      <vt:lpstr>Práce s interaktivním výukovým materiálem </vt:lpstr>
      <vt:lpstr>Práce s didaktickým kufříkem KUMUČ</vt:lpstr>
      <vt:lpstr>Prvky polytechnické výchovy</vt:lpstr>
      <vt:lpstr>Snímek 23</vt:lpstr>
      <vt:lpstr>Snímek 24</vt:lpstr>
      <vt:lpstr>Snímek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2015-06-28T13:27:28Z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